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7" r:id="rId1"/>
  </p:sldMasterIdLst>
  <p:notesMasterIdLst>
    <p:notesMasterId r:id="rId26"/>
  </p:notesMasterIdLst>
  <p:sldIdLst>
    <p:sldId id="256" r:id="rId2"/>
    <p:sldId id="259" r:id="rId3"/>
    <p:sldId id="262" r:id="rId4"/>
    <p:sldId id="264" r:id="rId5"/>
    <p:sldId id="265" r:id="rId6"/>
    <p:sldId id="267" r:id="rId7"/>
    <p:sldId id="269" r:id="rId8"/>
    <p:sldId id="270" r:id="rId9"/>
    <p:sldId id="271" r:id="rId10"/>
    <p:sldId id="272" r:id="rId11"/>
    <p:sldId id="275" r:id="rId12"/>
    <p:sldId id="276" r:id="rId13"/>
    <p:sldId id="273" r:id="rId14"/>
    <p:sldId id="274" r:id="rId15"/>
    <p:sldId id="279" r:id="rId16"/>
    <p:sldId id="281" r:id="rId17"/>
    <p:sldId id="280" r:id="rId18"/>
    <p:sldId id="282" r:id="rId19"/>
    <p:sldId id="283" r:id="rId20"/>
    <p:sldId id="285" r:id="rId21"/>
    <p:sldId id="284" r:id="rId22"/>
    <p:sldId id="286" r:id="rId23"/>
    <p:sldId id="287" r:id="rId24"/>
    <p:sldId id="288" r:id="rId25"/>
  </p:sldIdLst>
  <p:sldSz cx="9144000" cy="5143500" type="screen16x9"/>
  <p:notesSz cx="7023100" cy="9309100"/>
  <p:embeddedFontLst>
    <p:embeddedFont>
      <p:font typeface="Calibri" panose="020F0502020204030204" pitchFamily="34" charset="0"/>
      <p:regular r:id="rId27"/>
      <p:bold r:id="rId28"/>
      <p:italic r:id="rId29"/>
      <p:boldItalic r:id="rId30"/>
    </p:embeddedFont>
    <p:embeddedFont>
      <p:font typeface="Roboto" panose="02000000000000000000" pitchFamily="2" charset="0"/>
      <p:regular r:id="rId31"/>
      <p:bold r:id="rId32"/>
      <p:italic r:id="rId33"/>
      <p:boldItalic r:id="rId34"/>
    </p:embeddedFont>
    <p:embeddedFont>
      <p:font typeface="Roboto Medium" panose="02000000000000000000" pitchFamily="2" charset="0"/>
      <p:regular r:id="rId35"/>
      <p:bold r:id="rId36"/>
      <p:italic r:id="rId37"/>
      <p:boldItalic r:id="rId38"/>
    </p:embeddedFont>
  </p:embeddedFontLst>
  <p:defaultTextStyle>
    <a:defPPr>
      <a:defRPr lang="en-US"/>
    </a:defPPr>
    <a:lvl1pPr algn="l" rtl="0" fontAlgn="base">
      <a:spcBef>
        <a:spcPct val="0"/>
      </a:spcBef>
      <a:spcAft>
        <a:spcPct val="0"/>
      </a:spcAft>
      <a:defRPr sz="1400" kern="1200">
        <a:solidFill>
          <a:srgbClr val="000000"/>
        </a:solidFill>
        <a:latin typeface="Arial" charset="0"/>
        <a:ea typeface="+mn-ea"/>
        <a:cs typeface="Arial" charset="0"/>
        <a:sym typeface="Arial" charset="0"/>
      </a:defRPr>
    </a:lvl1pPr>
    <a:lvl2pPr marL="457200" algn="l" rtl="0" fontAlgn="base">
      <a:spcBef>
        <a:spcPct val="0"/>
      </a:spcBef>
      <a:spcAft>
        <a:spcPct val="0"/>
      </a:spcAft>
      <a:defRPr sz="1400" kern="1200">
        <a:solidFill>
          <a:srgbClr val="000000"/>
        </a:solidFill>
        <a:latin typeface="Arial" charset="0"/>
        <a:ea typeface="+mn-ea"/>
        <a:cs typeface="Arial" charset="0"/>
        <a:sym typeface="Arial" charset="0"/>
      </a:defRPr>
    </a:lvl2pPr>
    <a:lvl3pPr marL="914400" algn="l" rtl="0" fontAlgn="base">
      <a:spcBef>
        <a:spcPct val="0"/>
      </a:spcBef>
      <a:spcAft>
        <a:spcPct val="0"/>
      </a:spcAft>
      <a:defRPr sz="1400" kern="1200">
        <a:solidFill>
          <a:srgbClr val="000000"/>
        </a:solidFill>
        <a:latin typeface="Arial" charset="0"/>
        <a:ea typeface="+mn-ea"/>
        <a:cs typeface="Arial" charset="0"/>
        <a:sym typeface="Arial" charset="0"/>
      </a:defRPr>
    </a:lvl3pPr>
    <a:lvl4pPr marL="1371600" algn="l" rtl="0" fontAlgn="base">
      <a:spcBef>
        <a:spcPct val="0"/>
      </a:spcBef>
      <a:spcAft>
        <a:spcPct val="0"/>
      </a:spcAft>
      <a:defRPr sz="1400" kern="1200">
        <a:solidFill>
          <a:srgbClr val="000000"/>
        </a:solidFill>
        <a:latin typeface="Arial" charset="0"/>
        <a:ea typeface="+mn-ea"/>
        <a:cs typeface="Arial" charset="0"/>
        <a:sym typeface="Arial" charset="0"/>
      </a:defRPr>
    </a:lvl4pPr>
    <a:lvl5pPr marL="1828800" algn="l" rtl="0" fontAlgn="base">
      <a:spcBef>
        <a:spcPct val="0"/>
      </a:spcBef>
      <a:spcAft>
        <a:spcPct val="0"/>
      </a:spcAft>
      <a:defRPr sz="1400" kern="1200">
        <a:solidFill>
          <a:srgbClr val="000000"/>
        </a:solidFill>
        <a:latin typeface="Arial" charset="0"/>
        <a:ea typeface="+mn-ea"/>
        <a:cs typeface="Arial" charset="0"/>
        <a:sym typeface="Arial" charset="0"/>
      </a:defRPr>
    </a:lvl5pPr>
    <a:lvl6pPr marL="2286000" algn="l" defTabSz="914400" rtl="0" eaLnBrk="1" latinLnBrk="0" hangingPunct="1">
      <a:defRPr sz="1400" kern="1200">
        <a:solidFill>
          <a:srgbClr val="000000"/>
        </a:solidFill>
        <a:latin typeface="Arial" charset="0"/>
        <a:ea typeface="+mn-ea"/>
        <a:cs typeface="Arial" charset="0"/>
        <a:sym typeface="Arial" charset="0"/>
      </a:defRPr>
    </a:lvl6pPr>
    <a:lvl7pPr marL="2743200" algn="l" defTabSz="914400" rtl="0" eaLnBrk="1" latinLnBrk="0" hangingPunct="1">
      <a:defRPr sz="1400" kern="1200">
        <a:solidFill>
          <a:srgbClr val="000000"/>
        </a:solidFill>
        <a:latin typeface="Arial" charset="0"/>
        <a:ea typeface="+mn-ea"/>
        <a:cs typeface="Arial" charset="0"/>
        <a:sym typeface="Arial" charset="0"/>
      </a:defRPr>
    </a:lvl7pPr>
    <a:lvl8pPr marL="3200400" algn="l" defTabSz="914400" rtl="0" eaLnBrk="1" latinLnBrk="0" hangingPunct="1">
      <a:defRPr sz="1400" kern="1200">
        <a:solidFill>
          <a:srgbClr val="000000"/>
        </a:solidFill>
        <a:latin typeface="Arial" charset="0"/>
        <a:ea typeface="+mn-ea"/>
        <a:cs typeface="Arial" charset="0"/>
        <a:sym typeface="Arial" charset="0"/>
      </a:defRPr>
    </a:lvl8pPr>
    <a:lvl9pPr marL="3657600" algn="l" defTabSz="914400" rtl="0" eaLnBrk="1" latinLnBrk="0" hangingPunct="1">
      <a:defRPr sz="1400" kern="1200">
        <a:solidFill>
          <a:srgbClr val="000000"/>
        </a:solidFill>
        <a:latin typeface="Arial" charset="0"/>
        <a:ea typeface="+mn-ea"/>
        <a:cs typeface="Arial" charset="0"/>
        <a:sym typeface="Arial"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2326" autoAdjust="0"/>
  </p:normalViewPr>
  <p:slideViewPr>
    <p:cSldViewPr>
      <p:cViewPr varScale="1">
        <p:scale>
          <a:sx n="70" d="100"/>
          <a:sy n="70" d="100"/>
        </p:scale>
        <p:origin x="1838" y="58"/>
      </p:cViewPr>
      <p:guideLst>
        <p:guide orient="horz" pos="1620"/>
        <p:guide pos="2880"/>
      </p:guideLst>
    </p:cSldViewPr>
  </p:slideViewPr>
  <p:notesTextViewPr>
    <p:cViewPr>
      <p:scale>
        <a:sx n="100" d="100"/>
        <a:sy n="100" d="100"/>
      </p:scale>
      <p:origin x="0" y="-29"/>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4" name="Google Shape;3;n"/>
          <p:cNvSpPr txBox="1">
            <a:spLocks noGrp="1"/>
          </p:cNvSpPr>
          <p:nvPr>
            <p:ph type="hdr" idx="2"/>
          </p:nvPr>
        </p:nvSpPr>
        <p:spPr bwMode="auto">
          <a:xfrm>
            <a:off x="0" y="0"/>
            <a:ext cx="3043238" cy="465138"/>
          </a:xfrm>
          <a:prstGeom prst="rect">
            <a:avLst/>
          </a:prstGeom>
          <a:noFill/>
          <a:ln w="9525">
            <a:noFill/>
            <a:miter lim="800000"/>
            <a:headEnd/>
            <a:tailEnd/>
          </a:ln>
        </p:spPr>
        <p:txBody>
          <a:bodyPr vert="horz" wrap="square" lIns="93300" tIns="46650" rIns="93300" bIns="46650" numCol="1" anchor="t" anchorCtr="0" compatLnSpc="1">
            <a:prstTxWarp prst="textNoShape">
              <a:avLst/>
            </a:prstTxWarp>
          </a:bodyPr>
          <a:lstStyle>
            <a:lvl1pPr>
              <a:buClr>
                <a:srgbClr val="000000"/>
              </a:buClr>
              <a:buSzPts val="1400"/>
              <a:buFont typeface="Arial" charset="0"/>
              <a:buNone/>
              <a:defRPr sz="1200">
                <a:latin typeface="Calibri" pitchFamily="34" charset="0"/>
                <a:cs typeface="Calibri" pitchFamily="34" charset="0"/>
                <a:sym typeface="Calibri" pitchFamily="34" charset="0"/>
              </a:defRPr>
            </a:lvl1pPr>
          </a:lstStyle>
          <a:p>
            <a:endParaRPr lang="en-US"/>
          </a:p>
        </p:txBody>
      </p:sp>
      <p:sp>
        <p:nvSpPr>
          <p:cNvPr id="33795" name="Google Shape;4;n"/>
          <p:cNvSpPr txBox="1">
            <a:spLocks noGrp="1"/>
          </p:cNvSpPr>
          <p:nvPr>
            <p:ph type="dt" idx="10"/>
          </p:nvPr>
        </p:nvSpPr>
        <p:spPr bwMode="auto">
          <a:xfrm>
            <a:off x="3978275" y="0"/>
            <a:ext cx="3043238" cy="465138"/>
          </a:xfrm>
          <a:prstGeom prst="rect">
            <a:avLst/>
          </a:prstGeom>
          <a:noFill/>
          <a:ln w="9525">
            <a:noFill/>
            <a:miter lim="800000"/>
            <a:headEnd/>
            <a:tailEnd/>
          </a:ln>
        </p:spPr>
        <p:txBody>
          <a:bodyPr vert="horz" wrap="square" lIns="93300" tIns="46650" rIns="93300" bIns="46650" numCol="1" anchor="t" anchorCtr="0" compatLnSpc="1">
            <a:prstTxWarp prst="textNoShape">
              <a:avLst/>
            </a:prstTxWarp>
          </a:bodyPr>
          <a:lstStyle>
            <a:lvl1pPr algn="r">
              <a:buClr>
                <a:srgbClr val="000000"/>
              </a:buClr>
              <a:buSzPts val="1400"/>
              <a:buFont typeface="Arial" charset="0"/>
              <a:buNone/>
              <a:defRPr sz="1200">
                <a:latin typeface="Calibri" pitchFamily="34" charset="0"/>
                <a:cs typeface="Calibri" pitchFamily="34" charset="0"/>
                <a:sym typeface="Calibri" pitchFamily="34" charset="0"/>
              </a:defRPr>
            </a:lvl1pPr>
          </a:lstStyle>
          <a:p>
            <a:endParaRPr lang="en-US"/>
          </a:p>
        </p:txBody>
      </p:sp>
      <p:sp>
        <p:nvSpPr>
          <p:cNvPr id="33796" name="Google Shape;5;n"/>
          <p:cNvSpPr>
            <a:spLocks noGrp="1" noRot="1" noChangeAspect="1"/>
          </p:cNvSpPr>
          <p:nvPr>
            <p:ph type="sldImg" idx="3"/>
          </p:nvPr>
        </p:nvSpPr>
        <p:spPr bwMode="auto">
          <a:xfrm>
            <a:off x="407988" y="698500"/>
            <a:ext cx="6207125" cy="3490913"/>
          </a:xfrm>
          <a:custGeom>
            <a:avLst/>
            <a:gdLst>
              <a:gd name="T0" fmla="*/ 0 w 120000"/>
              <a:gd name="T1" fmla="*/ 0 h 120000"/>
              <a:gd name="T2" fmla="*/ 120000 w 120000"/>
              <a:gd name="T3" fmla="*/ 120000 h 120000"/>
            </a:gdLst>
            <a:ahLst/>
            <a:cxnLst/>
            <a:rect l="T0" t="T1" r="T2" b="T3"/>
            <a:pathLst>
              <a:path w="120000" h="120000" extrusionOk="0">
                <a:moveTo>
                  <a:pt x="0" y="0"/>
                </a:moveTo>
                <a:lnTo>
                  <a:pt x="120000" y="0"/>
                </a:lnTo>
                <a:lnTo>
                  <a:pt x="120000" y="120000"/>
                </a:lnTo>
                <a:lnTo>
                  <a:pt x="0" y="120000"/>
                </a:lnTo>
                <a:close/>
              </a:path>
            </a:pathLst>
          </a:custGeom>
          <a:noFill/>
          <a:ln w="12700">
            <a:solidFill>
              <a:srgbClr val="000000"/>
            </a:solidFill>
            <a:round/>
            <a:headEnd type="none" w="sm" len="sm"/>
            <a:tailEnd type="none" w="sm" len="sm"/>
          </a:ln>
        </p:spPr>
      </p:sp>
      <p:sp>
        <p:nvSpPr>
          <p:cNvPr id="33797" name="Google Shape;6;n"/>
          <p:cNvSpPr txBox="1">
            <a:spLocks noGrp="1"/>
          </p:cNvSpPr>
          <p:nvPr>
            <p:ph type="body" idx="1"/>
          </p:nvPr>
        </p:nvSpPr>
        <p:spPr bwMode="auto">
          <a:xfrm>
            <a:off x="701675" y="4421188"/>
            <a:ext cx="5619750" cy="4189412"/>
          </a:xfrm>
          <a:prstGeom prst="rect">
            <a:avLst/>
          </a:prstGeom>
          <a:noFill/>
          <a:ln w="9525">
            <a:noFill/>
            <a:miter lim="800000"/>
            <a:headEnd/>
            <a:tailEnd/>
          </a:ln>
        </p:spPr>
        <p:txBody>
          <a:bodyPr vert="horz" wrap="square" lIns="93300" tIns="46650" rIns="93300" bIns="46650" numCol="1" anchor="t" anchorCtr="0" compatLnSpc="1">
            <a:prstTxWarp prst="textNoShape">
              <a:avLst/>
            </a:prstTxWarp>
          </a:bodyPr>
          <a:lstStyle/>
          <a:p>
            <a:pPr lvl="0"/>
            <a:endParaRPr lang="en-US">
              <a:sym typeface="Arial" charset="0"/>
            </a:endParaRPr>
          </a:p>
        </p:txBody>
      </p:sp>
      <p:sp>
        <p:nvSpPr>
          <p:cNvPr id="33798" name="Google Shape;7;n"/>
          <p:cNvSpPr txBox="1">
            <a:spLocks noGrp="1"/>
          </p:cNvSpPr>
          <p:nvPr>
            <p:ph type="ftr" idx="11"/>
          </p:nvPr>
        </p:nvSpPr>
        <p:spPr bwMode="auto">
          <a:xfrm>
            <a:off x="0" y="8842375"/>
            <a:ext cx="3043238" cy="465138"/>
          </a:xfrm>
          <a:prstGeom prst="rect">
            <a:avLst/>
          </a:prstGeom>
          <a:noFill/>
          <a:ln w="9525">
            <a:noFill/>
            <a:miter lim="800000"/>
            <a:headEnd/>
            <a:tailEnd/>
          </a:ln>
        </p:spPr>
        <p:txBody>
          <a:bodyPr vert="horz" wrap="square" lIns="93300" tIns="46650" rIns="93300" bIns="46650" numCol="1" anchor="b" anchorCtr="0" compatLnSpc="1">
            <a:prstTxWarp prst="textNoShape">
              <a:avLst/>
            </a:prstTxWarp>
          </a:bodyPr>
          <a:lstStyle>
            <a:lvl1pPr>
              <a:buClr>
                <a:srgbClr val="000000"/>
              </a:buClr>
              <a:buSzPts val="1400"/>
              <a:buFont typeface="Arial" charset="0"/>
              <a:buNone/>
              <a:defRPr sz="1200">
                <a:latin typeface="Calibri" pitchFamily="34" charset="0"/>
                <a:cs typeface="Calibri" pitchFamily="34" charset="0"/>
                <a:sym typeface="Calibri" pitchFamily="34" charset="0"/>
              </a:defRPr>
            </a:lvl1pPr>
          </a:lstStyle>
          <a:p>
            <a:endParaRPr lang="en-US"/>
          </a:p>
        </p:txBody>
      </p:sp>
      <p:sp>
        <p:nvSpPr>
          <p:cNvPr id="33799" name="Google Shape;8;n"/>
          <p:cNvSpPr txBox="1">
            <a:spLocks noGrp="1"/>
          </p:cNvSpPr>
          <p:nvPr>
            <p:ph type="sldNum" idx="12"/>
          </p:nvPr>
        </p:nvSpPr>
        <p:spPr bwMode="auto">
          <a:xfrm>
            <a:off x="3978275" y="8842375"/>
            <a:ext cx="3043238" cy="465138"/>
          </a:xfrm>
          <a:prstGeom prst="rect">
            <a:avLst/>
          </a:prstGeom>
          <a:noFill/>
          <a:ln w="9525">
            <a:noFill/>
            <a:miter lim="800000"/>
            <a:headEnd/>
            <a:tailEnd/>
          </a:ln>
        </p:spPr>
        <p:txBody>
          <a:bodyPr vert="horz" wrap="square" lIns="93300" tIns="46650" rIns="93300" bIns="46650" numCol="1" anchor="b" anchorCtr="0" compatLnSpc="1">
            <a:prstTxWarp prst="textNoShape">
              <a:avLst/>
            </a:prstTxWarp>
          </a:bodyPr>
          <a:lstStyle>
            <a:lvl1pPr algn="r">
              <a:buClr>
                <a:srgbClr val="000000"/>
              </a:buClr>
              <a:buFont typeface="Arial" charset="0"/>
              <a:buNone/>
              <a:defRPr sz="1200">
                <a:latin typeface="Calibri" pitchFamily="34" charset="0"/>
                <a:cs typeface="Calibri" pitchFamily="34" charset="0"/>
                <a:sym typeface="Calibri" pitchFamily="34" charset="0"/>
              </a:defRPr>
            </a:lvl1pPr>
          </a:lstStyle>
          <a:p>
            <a:fld id="{2D87545C-6AFF-4681-B791-5CB3AC5F5F53}" type="slidenum">
              <a:rPr lang="en-CA"/>
              <a:pPr/>
              <a:t>‹#›</a:t>
            </a:fld>
            <a:endParaRPr lang="en-US"/>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1pPr>
    <a:lvl2pPr marL="742950" lvl="1" indent="-28575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2pPr>
    <a:lvl3pPr marL="1143000" lvl="2"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3pPr>
    <a:lvl4pPr marL="1600200" lvl="3"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4pPr>
    <a:lvl5pPr marL="2057400" lvl="4"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4818" name="Google Shape;205;p1:notes"/>
          <p:cNvSpPr>
            <a:spLocks noGrp="1" noRot="1" noChangeAspect="1" noTextEdit="1"/>
          </p:cNvSpPr>
          <p:nvPr>
            <p:ph type="sldImg" idx="2"/>
          </p:nvPr>
        </p:nvSpPr>
        <p:spPr>
          <a:noFill/>
          <a:ln cap="flat"/>
        </p:spPr>
      </p:sp>
      <p:sp>
        <p:nvSpPr>
          <p:cNvPr id="34819" name="Google Shape;206;p1:notes"/>
          <p:cNvSpPr txBox="1">
            <a:spLocks noGrp="1"/>
          </p:cNvSpPr>
          <p:nvPr>
            <p:ph type="body" idx="1"/>
          </p:nvPr>
        </p:nvSpPr>
        <p:spPr>
          <a:noFill/>
          <a:ln/>
        </p:spPr>
        <p:txBody>
          <a:bodyPr/>
          <a:lstStyle/>
          <a:p>
            <a:pPr marL="0" indent="0" eaLnBrk="1" hangingPunct="1">
              <a:buSzPts val="1400"/>
            </a:pPr>
            <a:r>
              <a:rPr lang="en-US" sz="1700" dirty="0">
                <a:latin typeface="+mj-lt"/>
                <a:cs typeface="Calibri" pitchFamily="34" charset="0"/>
                <a:sym typeface="Calibri" pitchFamily="34" charset="0"/>
              </a:rPr>
              <a:t>Hello,</a:t>
            </a:r>
          </a:p>
          <a:p>
            <a:pPr marL="0" marR="0" lvl="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700" dirty="0">
                <a:latin typeface="+mj-lt"/>
                <a:cs typeface="Calibri" pitchFamily="34" charset="0"/>
                <a:sym typeface="Calibri" pitchFamily="34" charset="0"/>
              </a:rPr>
              <a:t>Our topics is </a:t>
            </a:r>
            <a:r>
              <a:rPr lang="en-US" sz="1800" b="1" kern="0" dirty="0">
                <a:solidFill>
                  <a:srgbClr val="FFFFFF"/>
                </a:solidFill>
                <a:latin typeface="+mj-lt"/>
                <a:ea typeface="Arial"/>
                <a:cs typeface="Arial"/>
                <a:sym typeface="Arial"/>
              </a:rPr>
              <a:t>HARDWARE ARCHITECTURES FOR DEEP LEARNING MODELS</a:t>
            </a:r>
          </a:p>
          <a:p>
            <a:pPr marL="0" marR="0" lvl="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2400" b="0" i="0" dirty="0">
                <a:solidFill>
                  <a:srgbClr val="374151"/>
                </a:solidFill>
                <a:effectLst/>
                <a:latin typeface="+mj-lt"/>
              </a:rPr>
              <a:t>"Imagine a world where machines not only learn but also evolve. Today, we step into the heart of this digital evolution as we explore the dynamic landscape of hardware architectures for deep learning models. Join Us on this journey where silicon meets intelligence, and together, we uncover the foundations of the AI revolution."</a:t>
            </a:r>
            <a:endParaRPr lang="en-US" sz="1800" b="1" kern="0" dirty="0">
              <a:solidFill>
                <a:srgbClr val="FFFFFF"/>
              </a:solidFill>
              <a:latin typeface="+mj-lt"/>
              <a:ea typeface="Arial"/>
              <a:cs typeface="Arial"/>
              <a:sym typeface="Arial"/>
            </a:endParaRPr>
          </a:p>
          <a:p>
            <a:pPr marL="0" indent="0" eaLnBrk="1" hangingPunct="1">
              <a:buSzPts val="1400"/>
            </a:pPr>
            <a:r>
              <a:rPr lang="en-US" sz="1700" dirty="0">
                <a:latin typeface="+mj-lt"/>
                <a:cs typeface="Calibri" pitchFamily="34" charset="0"/>
                <a:sym typeface="Calibri" pitchFamily="34" charset="0"/>
              </a:rPr>
              <a:t>We will present 4 different types of Architectures </a:t>
            </a:r>
          </a:p>
          <a:p>
            <a:pPr marL="0" indent="0" eaLnBrk="1" hangingPunct="1">
              <a:buSzPts val="1400"/>
            </a:pPr>
            <a:r>
              <a:rPr lang="en-US" sz="1700" dirty="0">
                <a:latin typeface="+mj-lt"/>
                <a:cs typeface="Calibri" pitchFamily="34" charset="0"/>
                <a:sym typeface="Calibri" pitchFamily="34" charset="0"/>
              </a:rPr>
              <a:t>Me </a:t>
            </a:r>
            <a:r>
              <a:rPr lang="en-US" sz="1700" dirty="0" err="1">
                <a:latin typeface="+mj-lt"/>
                <a:cs typeface="Calibri" pitchFamily="34" charset="0"/>
                <a:sym typeface="Calibri" pitchFamily="34" charset="0"/>
              </a:rPr>
              <a:t>Towhidul</a:t>
            </a:r>
            <a:r>
              <a:rPr lang="en-US" sz="1700" dirty="0">
                <a:latin typeface="+mj-lt"/>
                <a:cs typeface="Calibri" pitchFamily="34" charset="0"/>
                <a:sym typeface="Calibri" pitchFamily="34" charset="0"/>
              </a:rPr>
              <a:t> Islam will present FPGA</a:t>
            </a:r>
          </a:p>
          <a:p>
            <a:pPr marL="0" indent="0" eaLnBrk="1" hangingPunct="1">
              <a:buSzPts val="1400"/>
            </a:pPr>
            <a:r>
              <a:rPr lang="en-CA" sz="1800" b="1" i="1" kern="0" dirty="0">
                <a:solidFill>
                  <a:schemeClr val="accent6"/>
                </a:solidFill>
                <a:latin typeface="+mj-lt"/>
                <a:ea typeface="Arial"/>
                <a:cs typeface="Arial"/>
                <a:sym typeface="Arial"/>
              </a:rPr>
              <a:t>Moni Kishore Dhar will present ASIC</a:t>
            </a:r>
          </a:p>
          <a:p>
            <a:pPr marL="0" indent="0" eaLnBrk="1" hangingPunct="1">
              <a:buSzPts val="1400"/>
            </a:pPr>
            <a:r>
              <a:rPr lang="en-CA" sz="1800" b="1" i="1" kern="0" dirty="0">
                <a:solidFill>
                  <a:schemeClr val="accent6"/>
                </a:solidFill>
                <a:latin typeface="+mj-lt"/>
                <a:ea typeface="Arial"/>
                <a:cs typeface="Arial"/>
                <a:sym typeface="Arial"/>
              </a:rPr>
              <a:t>Sachi Datta will present GPU</a:t>
            </a:r>
          </a:p>
          <a:p>
            <a:pPr marL="0" indent="0" eaLnBrk="1" hangingPunct="1">
              <a:buSzPts val="1400"/>
            </a:pPr>
            <a:r>
              <a:rPr lang="en-CA" sz="1800" b="1" i="1" kern="0" dirty="0">
                <a:solidFill>
                  <a:schemeClr val="accent6"/>
                </a:solidFill>
                <a:latin typeface="+mj-lt"/>
                <a:ea typeface="Arial"/>
                <a:cs typeface="Arial"/>
                <a:sym typeface="Arial"/>
              </a:rPr>
              <a:t>And Rifat Bin </a:t>
            </a:r>
            <a:r>
              <a:rPr lang="en-CA" sz="1800" b="1" i="1" kern="0" dirty="0" err="1">
                <a:solidFill>
                  <a:schemeClr val="accent6"/>
                </a:solidFill>
                <a:latin typeface="+mj-lt"/>
                <a:ea typeface="Arial"/>
                <a:cs typeface="Arial"/>
                <a:sym typeface="Arial"/>
              </a:rPr>
              <a:t>Masud</a:t>
            </a:r>
            <a:r>
              <a:rPr lang="en-CA" sz="1800" b="1" i="1" kern="0" dirty="0">
                <a:solidFill>
                  <a:schemeClr val="accent6"/>
                </a:solidFill>
                <a:latin typeface="+mj-lt"/>
                <a:ea typeface="Arial"/>
                <a:cs typeface="Arial"/>
                <a:sym typeface="Arial"/>
              </a:rPr>
              <a:t> will present </a:t>
            </a:r>
            <a:r>
              <a:rPr lang="en-CA" sz="1800" b="1" i="1" kern="0" dirty="0" err="1">
                <a:solidFill>
                  <a:schemeClr val="accent6"/>
                </a:solidFill>
                <a:latin typeface="+mj-lt"/>
                <a:ea typeface="Arial"/>
                <a:cs typeface="Arial"/>
                <a:sym typeface="Arial"/>
              </a:rPr>
              <a:t>SiLaGo</a:t>
            </a:r>
            <a:endParaRPr lang="en-CA" sz="1800" b="1" i="1" kern="0" dirty="0">
              <a:solidFill>
                <a:schemeClr val="accent6"/>
              </a:solidFill>
              <a:latin typeface="+mj-lt"/>
              <a:ea typeface="Arial"/>
              <a:cs typeface="Arial"/>
              <a:sym typeface="Arial"/>
            </a:endParaRPr>
          </a:p>
          <a:p>
            <a:pPr marL="0" indent="0" eaLnBrk="1" hangingPunct="1">
              <a:buSzPts val="1400"/>
            </a:pPr>
            <a:endParaRPr lang="en-CA" sz="1800" b="1" i="1" kern="0" dirty="0">
              <a:solidFill>
                <a:schemeClr val="accent6"/>
              </a:solidFill>
              <a:latin typeface="Arial"/>
              <a:ea typeface="Arial"/>
              <a:cs typeface="Arial"/>
              <a:sym typeface="Arial"/>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34820" name="Google Shape;207;p1:notes"/>
          <p:cNvSpPr>
            <a:spLocks noGrp="1"/>
          </p:cNvSpPr>
          <p:nvPr>
            <p:ph type="sldNum" sz="quarter" idx="12"/>
          </p:nvPr>
        </p:nvSpPr>
        <p:spPr>
          <a:noFill/>
        </p:spPr>
        <p:txBody>
          <a:bodyPr/>
          <a:lstStyle/>
          <a:p>
            <a:fld id="{FB54A0A7-1D4C-4CE7-AF94-AA61E0EADEB7}" type="slidenum">
              <a:rPr lang="en-CA" sz="1400">
                <a:latin typeface="Arial" charset="0"/>
                <a:cs typeface="Arial" charset="0"/>
                <a:sym typeface="Arial" charset="0"/>
              </a:rPr>
              <a:pPr/>
              <a:t>1</a:t>
            </a:fld>
            <a:endParaRPr lang="en-US" sz="1400">
              <a:latin typeface="Arial" charset="0"/>
              <a:cs typeface="Arial" charset="0"/>
              <a:sym typeface="Arial"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5058" name="Google Shape;277;p3:notes"/>
          <p:cNvSpPr>
            <a:spLocks noGrp="1" noRot="1" noChangeAspect="1" noTextEdit="1"/>
          </p:cNvSpPr>
          <p:nvPr>
            <p:ph type="sldImg" idx="2"/>
          </p:nvPr>
        </p:nvSpPr>
        <p:spPr>
          <a:noFill/>
          <a:ln cap="flat"/>
        </p:spPr>
      </p:sp>
      <p:sp>
        <p:nvSpPr>
          <p:cNvPr id="45059" name="Google Shape;278;p3:notes"/>
          <p:cNvSpPr txBox="1">
            <a:spLocks noGrp="1"/>
          </p:cNvSpPr>
          <p:nvPr>
            <p:ph type="body" idx="1"/>
          </p:nvPr>
        </p:nvSpPr>
        <p:spPr>
          <a:noFill/>
          <a:ln/>
        </p:spPr>
        <p:txBody>
          <a:bodyPr/>
          <a:lstStyle/>
          <a:p>
            <a:pPr marL="0" indent="0" eaLnBrk="1" hangingPunct="1">
              <a:buSzPts val="1400"/>
            </a:pPr>
            <a:r>
              <a:rPr lang="en-US" sz="1800" b="0" i="0" u="none" strike="noStrike" dirty="0">
                <a:solidFill>
                  <a:srgbClr val="000000"/>
                </a:solidFill>
                <a:effectLst/>
                <a:latin typeface="Roboto" panose="02000000000000000000" pitchFamily="2" charset="0"/>
              </a:rPr>
              <a:t>This figure shows computation of N output feature maps when input feature maps and N number of 3D kernels are applied to convolutional layer. In this realization, all the multiply operations in the convolutional layer are replaced </a:t>
            </a:r>
            <a:r>
              <a:rPr lang="en-US" sz="1800" b="0" i="0" u="none" strike="noStrike" dirty="0" err="1">
                <a:solidFill>
                  <a:srgbClr val="000000"/>
                </a:solidFill>
                <a:effectLst/>
                <a:latin typeface="Roboto" panose="02000000000000000000" pitchFamily="2" charset="0"/>
              </a:rPr>
              <a:t>byXNOR</a:t>
            </a:r>
            <a:r>
              <a:rPr lang="en-US" sz="1800" b="0" i="0" u="none" strike="noStrike" dirty="0">
                <a:solidFill>
                  <a:srgbClr val="000000"/>
                </a:solidFill>
                <a:effectLst/>
                <a:latin typeface="Roboto" panose="02000000000000000000" pitchFamily="2" charset="0"/>
              </a:rPr>
              <a:t> operations. Since 2D convolution operation occupies 90% of computation cost in CNN, replacing most of the multipliers by XNOR gate reduces complexity of computations by a significant amount.</a:t>
            </a:r>
          </a:p>
          <a:p>
            <a:pPr marL="0" indent="0" eaLnBrk="1" hangingPunct="1">
              <a:buSzPts val="1400"/>
            </a:pPr>
            <a:endParaRPr lang="en-US" sz="1800" b="0" i="0" u="none" strike="noStrike" dirty="0">
              <a:solidFill>
                <a:srgbClr val="000000"/>
              </a:solidFill>
              <a:effectLst/>
              <a:latin typeface="Roboto" panose="02000000000000000000" pitchFamily="2" charset="0"/>
              <a:cs typeface="Calibri" pitchFamily="34" charset="0"/>
              <a:sym typeface="Calibri" pitchFamily="34" charset="0"/>
            </a:endParaRPr>
          </a:p>
          <a:p>
            <a:pPr marL="0" indent="0" eaLnBrk="1" hangingPunct="1">
              <a:buSzPts val="1400"/>
            </a:pPr>
            <a:r>
              <a:rPr lang="en-US" sz="1800" b="0" i="0" u="none" strike="noStrike" dirty="0">
                <a:solidFill>
                  <a:srgbClr val="000000"/>
                </a:solidFill>
                <a:effectLst/>
                <a:latin typeface="Roboto" panose="02000000000000000000" pitchFamily="2" charset="0"/>
                <a:cs typeface="Calibri" pitchFamily="34" charset="0"/>
                <a:sym typeface="Calibri" pitchFamily="34" charset="0"/>
              </a:rPr>
              <a:t>Result</a:t>
            </a:r>
          </a:p>
          <a:p>
            <a:pPr marL="0" indent="0" eaLnBrk="1" hangingPunct="1">
              <a:lnSpc>
                <a:spcPct val="115000"/>
              </a:lnSpc>
              <a:spcBef>
                <a:spcPct val="0"/>
              </a:spcBef>
              <a:spcAft>
                <a:spcPct val="0"/>
              </a:spcAft>
              <a:buFont typeface="Arial" charset="0"/>
              <a:buNone/>
            </a:pPr>
            <a:r>
              <a:rPr lang="en-CA" sz="1800" b="0" dirty="0">
                <a:solidFill>
                  <a:srgbClr val="141313"/>
                </a:solidFill>
                <a:latin typeface="Roboto" charset="0"/>
                <a:cs typeface="Arial" charset="0"/>
                <a:sym typeface="Roboto" charset="0"/>
              </a:rPr>
              <a:t>- Accuracy of 86.06% on CIFAR-10 dataset</a:t>
            </a:r>
          </a:p>
          <a:p>
            <a:pPr marL="0" indent="0" eaLnBrk="1" hangingPunct="1">
              <a:lnSpc>
                <a:spcPct val="115000"/>
              </a:lnSpc>
              <a:spcBef>
                <a:spcPct val="0"/>
              </a:spcBef>
              <a:spcAft>
                <a:spcPct val="0"/>
              </a:spcAft>
              <a:buFontTx/>
              <a:buChar char="-"/>
            </a:pPr>
            <a:r>
              <a:rPr lang="en-US" sz="1800" b="0" dirty="0">
                <a:solidFill>
                  <a:srgbClr val="141313"/>
                </a:solidFill>
                <a:latin typeface="Roboto" charset="0"/>
                <a:cs typeface="Arial" charset="0"/>
                <a:sym typeface="Roboto" charset="0"/>
              </a:rPr>
              <a:t>maximum throughput of 332,158 images per second</a:t>
            </a:r>
          </a:p>
          <a:p>
            <a:pPr marL="0" indent="0" eaLnBrk="1" hangingPunct="1">
              <a:lnSpc>
                <a:spcPct val="115000"/>
              </a:lnSpc>
              <a:spcBef>
                <a:spcPct val="0"/>
              </a:spcBef>
              <a:spcAft>
                <a:spcPct val="0"/>
              </a:spcAft>
              <a:buFontTx/>
              <a:buChar char="-"/>
            </a:pPr>
            <a:r>
              <a:rPr lang="en-US" sz="1800" b="0" dirty="0">
                <a:solidFill>
                  <a:srgbClr val="141313"/>
                </a:solidFill>
                <a:latin typeface="Roboto" charset="0"/>
                <a:cs typeface="Arial" charset="0"/>
                <a:sym typeface="Roboto" charset="0"/>
              </a:rPr>
              <a:t>-latency 4.9 µsec</a:t>
            </a:r>
            <a:endParaRPr lang="en-CA" sz="2000" b="0" dirty="0">
              <a:latin typeface="Roboto" charset="0"/>
              <a:cs typeface="Arial" charset="0"/>
              <a:sym typeface="Roboto"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5060" name="Google Shape;279;p3:notes"/>
          <p:cNvSpPr>
            <a:spLocks noGrp="1"/>
          </p:cNvSpPr>
          <p:nvPr>
            <p:ph type="sldNum" sz="quarter" idx="12"/>
          </p:nvPr>
        </p:nvSpPr>
        <p:spPr>
          <a:noFill/>
        </p:spPr>
        <p:txBody>
          <a:bodyPr/>
          <a:lstStyle/>
          <a:p>
            <a:fld id="{72A199C4-F256-4EA3-9F0A-5D64388D07EA}" type="slidenum">
              <a:rPr lang="en-CA" sz="1400">
                <a:latin typeface="Arial" charset="0"/>
                <a:cs typeface="Arial" charset="0"/>
                <a:sym typeface="Arial" charset="0"/>
              </a:rPr>
              <a:pPr/>
              <a:t>10</a:t>
            </a:fld>
            <a:endParaRPr lang="en-US" sz="1400">
              <a:latin typeface="Arial" charset="0"/>
              <a:cs typeface="Arial" charset="0"/>
              <a:sym typeface="Arial"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mn-lt"/>
                <a:cs typeface="Calibri" pitchFamily="34" charset="0"/>
                <a:sym typeface="Calibri" pitchFamily="34" charset="0"/>
              </a:rPr>
              <a:t>What is the paper about ?</a:t>
            </a:r>
          </a:p>
          <a:p>
            <a:pPr marL="0" indent="0" eaLnBrk="1" hangingPunct="1">
              <a:buSzPts val="1400"/>
            </a:pPr>
            <a:endParaRPr lang="en-US" sz="1700" b="1" dirty="0">
              <a:latin typeface="+mn-lt"/>
              <a:cs typeface="Calibri" pitchFamily="34" charset="0"/>
              <a:sym typeface="Calibri" pitchFamily="34" charset="0"/>
            </a:endParaRPr>
          </a:p>
          <a:p>
            <a:pPr marL="0" indent="0" eaLnBrk="1" hangingPunct="1">
              <a:buSzPts val="1400"/>
            </a:pPr>
            <a:r>
              <a:rPr lang="en-US" sz="1400" b="0" i="0" dirty="0">
                <a:solidFill>
                  <a:srgbClr val="000000"/>
                </a:solidFill>
                <a:latin typeface="+mn-lt"/>
                <a:ea typeface="Arial"/>
                <a:cs typeface="Arial"/>
                <a:sym typeface="Arial" charset="0"/>
              </a:rPr>
              <a:t>There is a limitation</a:t>
            </a:r>
            <a:r>
              <a:rPr lang="en-US" sz="1400" b="0" i="0" baseline="0" dirty="0">
                <a:solidFill>
                  <a:srgbClr val="000000"/>
                </a:solidFill>
                <a:latin typeface="+mn-lt"/>
                <a:ea typeface="Arial"/>
                <a:cs typeface="Arial"/>
                <a:sym typeface="Arial" charset="0"/>
              </a:rPr>
              <a:t> of </a:t>
            </a:r>
            <a:r>
              <a:rPr lang="en-US" sz="1400" b="0" i="0" dirty="0">
                <a:solidFill>
                  <a:srgbClr val="000000"/>
                </a:solidFill>
                <a:latin typeface="+mn-lt"/>
                <a:ea typeface="Arial"/>
                <a:cs typeface="Arial"/>
                <a:sym typeface="Arial" charset="0"/>
              </a:rPr>
              <a:t>resource, power consumption, and area usage on FPGAs. This paper provided a detailed explanation of a proposal to replace Multiply-Accumulate (MAC) units in a Convolutional Neural Network (CNN) accelerator design with a Wallace tree multiplier. </a:t>
            </a:r>
          </a:p>
          <a:p>
            <a:pPr marL="0" indent="0" eaLnBrk="1" hangingPunct="1">
              <a:buSzPts val="1400"/>
            </a:pPr>
            <a:endParaRPr lang="en-CA" sz="1800" b="1" dirty="0">
              <a:latin typeface="+mn-lt"/>
              <a:cs typeface="Arial" charset="0"/>
              <a:sym typeface="Roboto" charset="0"/>
            </a:endParaRPr>
          </a:p>
          <a:p>
            <a:pPr marL="0" indent="0" eaLnBrk="1" hangingPunct="1">
              <a:buSzPts val="1400"/>
            </a:pPr>
            <a:r>
              <a:rPr lang="en-CA" sz="1800" b="1" dirty="0">
                <a:latin typeface="+mn-lt"/>
                <a:cs typeface="Arial" charset="0"/>
                <a:sym typeface="Roboto" charset="0"/>
              </a:rPr>
              <a:t>Problem Researcher try to solve ?</a:t>
            </a:r>
          </a:p>
          <a:p>
            <a:r>
              <a:rPr lang="en-CA" sz="1800" dirty="0">
                <a:latin typeface="+mn-lt"/>
                <a:ea typeface="Roboto" charset="0"/>
                <a:cs typeface="Roboto" charset="0"/>
                <a:sym typeface="Roboto" charset="0"/>
              </a:rPr>
              <a:t>-&gt;</a:t>
            </a:r>
            <a:r>
              <a:rPr lang="en-US" sz="1400" b="0" i="0" dirty="0">
                <a:solidFill>
                  <a:srgbClr val="000000"/>
                </a:solidFill>
                <a:latin typeface="+mn-lt"/>
                <a:ea typeface="Arial"/>
                <a:cs typeface="Arial"/>
                <a:sym typeface="Arial" charset="0"/>
              </a:rPr>
              <a:t>The primary issue is the limited availability of Multiply-Accumulate (MAC) units on FPGAs.</a:t>
            </a:r>
          </a:p>
          <a:p>
            <a:r>
              <a:rPr lang="en-US" sz="1400" b="0" i="0" dirty="0">
                <a:solidFill>
                  <a:srgbClr val="000000"/>
                </a:solidFill>
                <a:latin typeface="+mn-lt"/>
                <a:ea typeface="Arial"/>
                <a:cs typeface="Arial"/>
                <a:sym typeface="Arial" charset="0"/>
              </a:rPr>
              <a:t>-&gt; Implementing the entire convolution layer in one go is challenging due to the scarcity of MAC units.</a:t>
            </a:r>
          </a:p>
          <a:p>
            <a:endParaRPr lang="en-US" sz="1400" b="0" i="0" dirty="0">
              <a:solidFill>
                <a:srgbClr val="000000"/>
              </a:solidFill>
              <a:latin typeface="+mn-lt"/>
              <a:ea typeface="Arial"/>
              <a:cs typeface="Arial"/>
              <a:sym typeface="Arial" charset="0"/>
            </a:endParaRPr>
          </a:p>
          <a:p>
            <a:r>
              <a:rPr lang="en-US" sz="1400" b="1" i="0" dirty="0">
                <a:solidFill>
                  <a:srgbClr val="000000"/>
                </a:solidFill>
                <a:latin typeface="+mn-lt"/>
                <a:ea typeface="Arial"/>
                <a:cs typeface="Arial"/>
                <a:sym typeface="Arial" charset="0"/>
              </a:rPr>
              <a:t>Previous Work:</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Previous work used loop tiling and implemented a parallel structure with 16 groups of inputs and 16 groups of outputs to overcome resource limitations.</a:t>
            </a:r>
          </a:p>
          <a:p>
            <a:r>
              <a:rPr lang="en-US" sz="1400" b="0" i="0" dirty="0">
                <a:solidFill>
                  <a:srgbClr val="000000"/>
                </a:solidFill>
                <a:latin typeface="+mn-lt"/>
                <a:ea typeface="Arial"/>
                <a:cs typeface="Arial"/>
                <a:sym typeface="Arial" charset="0"/>
              </a:rPr>
              <a:t>The architecture used 16-bit fixed-point operations with three-stage pipelines for each processing element (PE) unit.</a:t>
            </a:r>
          </a:p>
          <a:p>
            <a:endParaRPr lang="en-US" sz="1400" b="1" i="0" dirty="0">
              <a:solidFill>
                <a:srgbClr val="000000"/>
              </a:solidFill>
              <a:latin typeface="+mn-lt"/>
              <a:ea typeface="Arial"/>
              <a:cs typeface="Arial"/>
              <a:sym typeface="Arial" charset="0"/>
            </a:endParaRPr>
          </a:p>
          <a:p>
            <a:r>
              <a:rPr lang="en-US" sz="1400" b="1" i="0" dirty="0">
                <a:solidFill>
                  <a:srgbClr val="000000"/>
                </a:solidFill>
                <a:latin typeface="+mn-lt"/>
                <a:ea typeface="Arial"/>
                <a:cs typeface="Arial"/>
                <a:sym typeface="Arial" charset="0"/>
              </a:rPr>
              <a:t>Proposed Solution:</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The proposed solution involves replacing the Multiply-Accumulate(MAC) unit with a Wallace tree multiplier.</a:t>
            </a:r>
          </a:p>
          <a:p>
            <a:r>
              <a:rPr lang="en-US" sz="1400" b="0" i="0" dirty="0">
                <a:solidFill>
                  <a:srgbClr val="000000"/>
                </a:solidFill>
                <a:latin typeface="+mn-lt"/>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mn-lt"/>
                <a:ea typeface="Arial"/>
                <a:cs typeface="Arial"/>
                <a:sym typeface="Arial" charset="0"/>
              </a:rPr>
              <a:t>The proposed design simplifies further by using simple combinational logic to design full adders (FA) and half adders (HA).</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11</a:t>
            </a:fld>
            <a:endParaRPr lang="en-US" sz="1400">
              <a:latin typeface="Arial" charset="0"/>
              <a:cs typeface="Arial" charset="0"/>
              <a:sym typeface="Arial"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5058" name="Google Shape;277;p3:notes"/>
          <p:cNvSpPr>
            <a:spLocks noGrp="1" noRot="1" noChangeAspect="1" noTextEdit="1"/>
          </p:cNvSpPr>
          <p:nvPr>
            <p:ph type="sldImg" idx="2"/>
          </p:nvPr>
        </p:nvSpPr>
        <p:spPr>
          <a:noFill/>
          <a:ln cap="flat"/>
        </p:spPr>
      </p:sp>
      <p:sp>
        <p:nvSpPr>
          <p:cNvPr id="45059" name="Google Shape;278;p3:notes"/>
          <p:cNvSpPr txBox="1">
            <a:spLocks noGrp="1"/>
          </p:cNvSpPr>
          <p:nvPr>
            <p:ph type="body" idx="1"/>
          </p:nvPr>
        </p:nvSpPr>
        <p:spPr>
          <a:noFill/>
          <a:ln/>
        </p:spPr>
        <p:txBody>
          <a:bodyPr/>
          <a:lstStyle/>
          <a:p>
            <a:pPr marL="0" indent="0" eaLnBrk="1" hangingPunct="1">
              <a:buSzPts val="1400"/>
            </a:pPr>
            <a:r>
              <a:rPr lang="en-US" sz="1800" b="0" i="0" dirty="0">
                <a:solidFill>
                  <a:srgbClr val="000000"/>
                </a:solidFill>
                <a:latin typeface="Arial"/>
                <a:ea typeface="Arial"/>
                <a:cs typeface="Arial"/>
                <a:sym typeface="Arial" charset="0"/>
              </a:rPr>
              <a:t>Multiply-Accumulate(</a:t>
            </a:r>
            <a:r>
              <a:rPr lang="en-US" sz="1800" dirty="0"/>
              <a:t>MAC) unit, which is used for multiplication of input feature map and kernel, is replaced with proposed architecture for new Processing Element (PE) as shown in Fig. 2 (a). Simulation is performed using </a:t>
            </a:r>
            <a:r>
              <a:rPr lang="en-US" sz="1800" dirty="0" err="1"/>
              <a:t>ModelSim</a:t>
            </a:r>
            <a:r>
              <a:rPr lang="en-US" sz="1800" dirty="0"/>
              <a:t> SE 10.5 to test the behavior of both the previously implemented Processing Element (PE) and the proposed PE using WALLACE tree based multiplier. The proposed PE design is then synthesized using Xilinx ISE 14.4 and implemented by </a:t>
            </a:r>
            <a:r>
              <a:rPr lang="en-US" sz="1800" dirty="0" err="1"/>
              <a:t>Vivado</a:t>
            </a:r>
            <a:r>
              <a:rPr lang="en-US" sz="1800" dirty="0"/>
              <a:t> 2012.4.</a:t>
            </a:r>
          </a:p>
          <a:p>
            <a:pPr marL="0" indent="0" eaLnBrk="1" hangingPunct="1">
              <a:buSzPts val="1400"/>
            </a:pPr>
            <a:endParaRPr lang="en-US" sz="1800" dirty="0"/>
          </a:p>
          <a:p>
            <a:pPr marL="0" indent="0" eaLnBrk="1" hangingPunct="1">
              <a:buSzPts val="1400"/>
            </a:pPr>
            <a:r>
              <a:rPr lang="en-US" sz="1800" dirty="0"/>
              <a:t>New Processing Element (PE) gives a synthesis frequency of ~167 MHz, utilization of DSP slice is zero, and it uses 339 slice registers. Fig. 3 (a</a:t>
            </a:r>
            <a:r>
              <a:rPr lang="en-US" sz="1800"/>
              <a:t>) show0s </a:t>
            </a:r>
            <a:r>
              <a:rPr lang="en-US" sz="1800" dirty="0"/>
              <a:t>the RTL schematic of new PE based on WALLACE tree multiplier and it is evident that the implemented design will be facing six full adder delay in its critical path. </a:t>
            </a:r>
          </a:p>
          <a:p>
            <a:pPr marL="0" indent="0" eaLnBrk="1" hangingPunct="1">
              <a:buSzPts val="1400"/>
            </a:pPr>
            <a:endParaRPr lang="en-US" sz="1800" dirty="0"/>
          </a:p>
          <a:p>
            <a:pPr marL="0" indent="0" eaLnBrk="1" hangingPunct="1">
              <a:buSzPts val="1400"/>
            </a:pPr>
            <a:r>
              <a:rPr lang="en-US" sz="1800" dirty="0"/>
              <a:t>Fig. 3 (b) is graphical representation of resource utilization summary of two designs and it can be observed that zero DSP slices are used in proposed PE unit design.  </a:t>
            </a:r>
            <a:endParaRPr lang="en-US" sz="1700" dirty="0">
              <a:latin typeface="Calibri" pitchFamily="34" charset="0"/>
              <a:cs typeface="Calibri" pitchFamily="34" charset="0"/>
              <a:sym typeface="Calibri" pitchFamily="34" charset="0"/>
            </a:endParaRPr>
          </a:p>
        </p:txBody>
      </p:sp>
      <p:sp>
        <p:nvSpPr>
          <p:cNvPr id="45060" name="Google Shape;279;p3:notes"/>
          <p:cNvSpPr>
            <a:spLocks noGrp="1"/>
          </p:cNvSpPr>
          <p:nvPr>
            <p:ph type="sldNum" sz="quarter" idx="12"/>
          </p:nvPr>
        </p:nvSpPr>
        <p:spPr>
          <a:noFill/>
        </p:spPr>
        <p:txBody>
          <a:bodyPr/>
          <a:lstStyle/>
          <a:p>
            <a:fld id="{72A199C4-F256-4EA3-9F0A-5D64388D07EA}" type="slidenum">
              <a:rPr lang="en-CA" sz="1400">
                <a:latin typeface="Arial" charset="0"/>
                <a:cs typeface="Arial" charset="0"/>
                <a:sym typeface="Arial" charset="0"/>
              </a:rPr>
              <a:pPr/>
              <a:t>12</a:t>
            </a:fld>
            <a:endParaRPr lang="en-US" sz="1400">
              <a:latin typeface="Arial" charset="0"/>
              <a:cs typeface="Arial" charset="0"/>
              <a:sym typeface="Arial"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6082" name="Google Shape;277;p3:notes"/>
          <p:cNvSpPr>
            <a:spLocks noGrp="1" noRot="1" noChangeAspect="1" noTextEdit="1"/>
          </p:cNvSpPr>
          <p:nvPr>
            <p:ph type="sldImg" idx="2"/>
          </p:nvPr>
        </p:nvSpPr>
        <p:spPr>
          <a:noFill/>
          <a:ln cap="flat"/>
        </p:spPr>
      </p:sp>
      <p:sp>
        <p:nvSpPr>
          <p:cNvPr id="46083" name="Google Shape;278;p3:notes"/>
          <p:cNvSpPr txBox="1">
            <a:spLocks noGrp="1"/>
          </p:cNvSpPr>
          <p:nvPr>
            <p:ph type="body" idx="1"/>
          </p:nvPr>
        </p:nvSpPr>
        <p:spPr>
          <a:noFill/>
          <a:ln/>
        </p:spPr>
        <p:txBody>
          <a:bodyPr/>
          <a:lstStyle/>
          <a:p>
            <a:pPr marL="0" indent="0" eaLnBrk="1" hangingPunct="1">
              <a:buSzPts val="1400"/>
            </a:pPr>
            <a:r>
              <a:rPr lang="en-US" sz="1700" dirty="0">
                <a:latin typeface="+mn-lt"/>
                <a:cs typeface="Calibri" pitchFamily="34" charset="0"/>
                <a:sym typeface="Calibri" pitchFamily="34" charset="0"/>
              </a:rPr>
              <a:t>What is the paper about ?</a:t>
            </a:r>
          </a:p>
          <a:p>
            <a:pPr marL="0" indent="0" eaLnBrk="1" hangingPunct="1">
              <a:buSzPts val="1400"/>
            </a:pPr>
            <a:r>
              <a:rPr lang="en-US" sz="1700" dirty="0">
                <a:latin typeface="+mn-lt"/>
                <a:cs typeface="Calibri" pitchFamily="34" charset="0"/>
                <a:sym typeface="Calibri" pitchFamily="34" charset="0"/>
              </a:rPr>
              <a:t>This paper</a:t>
            </a:r>
            <a:r>
              <a:rPr lang="en-US" sz="1700" baseline="0" dirty="0">
                <a:latin typeface="+mn-lt"/>
                <a:cs typeface="Calibri" pitchFamily="34" charset="0"/>
                <a:sym typeface="Calibri" pitchFamily="34" charset="0"/>
              </a:rPr>
              <a:t> try to implement a hardware architecture for deep neural network</a:t>
            </a:r>
            <a:endParaRPr lang="en-US" sz="1700" dirty="0">
              <a:latin typeface="+mn-lt"/>
              <a:cs typeface="Calibri" pitchFamily="34" charset="0"/>
              <a:sym typeface="Calibri" pitchFamily="34" charset="0"/>
            </a:endParaRPr>
          </a:p>
          <a:p>
            <a:pPr marL="0" indent="0" eaLnBrk="1" hangingPunct="1">
              <a:buSzPts val="1400"/>
            </a:pPr>
            <a:r>
              <a:rPr lang="en-CA" sz="1800" dirty="0">
                <a:latin typeface="+mn-lt"/>
                <a:cs typeface="Arial" charset="0"/>
                <a:sym typeface="Roboto" charset="0"/>
              </a:rPr>
              <a:t>Problem Researcher try to solve ?</a:t>
            </a:r>
          </a:p>
          <a:p>
            <a:pPr marR="72390" algn="just" rtl="0">
              <a:spcBef>
                <a:spcPts val="0"/>
              </a:spcBef>
              <a:spcAft>
                <a:spcPts val="0"/>
              </a:spcAft>
            </a:pPr>
            <a:r>
              <a:rPr lang="en-CA" sz="1800" dirty="0">
                <a:latin typeface="+mn-lt"/>
                <a:ea typeface="Roboto" charset="0"/>
                <a:cs typeface="Roboto" charset="0"/>
                <a:sym typeface="Roboto" charset="0"/>
              </a:rPr>
              <a:t>-&gt;</a:t>
            </a:r>
            <a:r>
              <a:rPr lang="en-US" sz="1800" b="0" i="0" u="none" strike="noStrike" dirty="0">
                <a:solidFill>
                  <a:srgbClr val="000000"/>
                </a:solidFill>
                <a:effectLst/>
                <a:latin typeface="Roboto" panose="02000000000000000000" pitchFamily="2" charset="0"/>
              </a:rPr>
              <a:t>The outlined framework incorporates modules for forward propagation, backward propagation, and control, enabling the complete training of a neural network. One of the primary problems the authors seek to solve is the need for a flexible and efficient hardware architecture that can accommodate various neural network structures. The author tries to develop highly reusable modules for neural network matrix operations to enhance adaptability.</a:t>
            </a:r>
            <a:endParaRPr lang="en-US" sz="2400" b="0" dirty="0">
              <a:effectLst/>
            </a:endParaRPr>
          </a:p>
          <a:p>
            <a:br>
              <a:rPr lang="en-US" sz="2400" dirty="0"/>
            </a:br>
            <a:endParaRPr lang="en-US" sz="1700" dirty="0">
              <a:latin typeface="+mn-lt"/>
              <a:cs typeface="Calibri" pitchFamily="34" charset="0"/>
              <a:sym typeface="Calibri" pitchFamily="34" charset="0"/>
            </a:endParaRP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6084" name="Google Shape;279;p3:notes"/>
          <p:cNvSpPr>
            <a:spLocks noGrp="1"/>
          </p:cNvSpPr>
          <p:nvPr>
            <p:ph type="sldNum" sz="quarter" idx="12"/>
          </p:nvPr>
        </p:nvSpPr>
        <p:spPr>
          <a:noFill/>
        </p:spPr>
        <p:txBody>
          <a:bodyPr/>
          <a:lstStyle/>
          <a:p>
            <a:fld id="{44CE6131-7430-4F35-B6DD-F037B807D1CA}" type="slidenum">
              <a:rPr lang="en-CA" sz="1400">
                <a:latin typeface="Arial" charset="0"/>
                <a:cs typeface="Arial" charset="0"/>
                <a:sym typeface="Arial" charset="0"/>
              </a:rPr>
              <a:pPr/>
              <a:t>13</a:t>
            </a:fld>
            <a:endParaRPr lang="en-US" sz="1400">
              <a:latin typeface="Arial" charset="0"/>
              <a:cs typeface="Arial" charset="0"/>
              <a:sym typeface="Arial"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7106" name="Google Shape;277;p3:notes"/>
          <p:cNvSpPr>
            <a:spLocks noGrp="1" noRot="1" noChangeAspect="1" noTextEdit="1"/>
          </p:cNvSpPr>
          <p:nvPr>
            <p:ph type="sldImg" idx="2"/>
          </p:nvPr>
        </p:nvSpPr>
        <p:spPr>
          <a:noFill/>
          <a:ln cap="flat"/>
        </p:spPr>
      </p:sp>
      <p:sp>
        <p:nvSpPr>
          <p:cNvPr id="47107" name="Google Shape;278;p3:notes"/>
          <p:cNvSpPr txBox="1">
            <a:spLocks noGrp="1"/>
          </p:cNvSpPr>
          <p:nvPr>
            <p:ph type="body" idx="1"/>
          </p:nvPr>
        </p:nvSpPr>
        <p:spPr>
          <a:noFill/>
          <a:ln/>
        </p:spPr>
        <p:txBody>
          <a:bodyPr/>
          <a:lstStyle/>
          <a:p>
            <a:pPr marR="72390" algn="just" rtl="0">
              <a:spcBef>
                <a:spcPts val="0"/>
              </a:spcBef>
              <a:spcAft>
                <a:spcPts val="0"/>
              </a:spcAft>
            </a:pPr>
            <a:r>
              <a:rPr lang="en-US" sz="1800" b="0" i="0" u="none" strike="noStrike" dirty="0">
                <a:solidFill>
                  <a:srgbClr val="000000"/>
                </a:solidFill>
                <a:effectLst/>
                <a:latin typeface="Roboto" panose="02000000000000000000" pitchFamily="2" charset="0"/>
              </a:rPr>
              <a:t>In this architecture there are 3 matrix operation stages: input layer to hidden layer, hidden layer to hidden layer, and hidden layer to output layer. </a:t>
            </a:r>
          </a:p>
          <a:p>
            <a:pPr marR="72390" algn="just" rtl="0">
              <a:spcBef>
                <a:spcPts val="0"/>
              </a:spcBef>
              <a:spcAft>
                <a:spcPts val="0"/>
              </a:spcAft>
            </a:pPr>
            <a:r>
              <a:rPr lang="en-US" sz="1800" b="1" i="0" u="none" strike="noStrike" dirty="0">
                <a:solidFill>
                  <a:srgbClr val="000000"/>
                </a:solidFill>
                <a:effectLst/>
                <a:latin typeface="Roboto" panose="02000000000000000000" pitchFamily="2" charset="0"/>
              </a:rPr>
              <a:t>In the first stage, the input vectors multiply the first hidden layer weights matrix which are loaded form the buffer0 and buffer1. The </a:t>
            </a:r>
            <a:r>
              <a:rPr lang="en-US" sz="1800" b="1" i="0" u="none" strike="noStrike" dirty="0" err="1">
                <a:solidFill>
                  <a:srgbClr val="000000"/>
                </a:solidFill>
                <a:effectLst/>
                <a:latin typeface="Roboto" panose="02000000000000000000" pitchFamily="2" charset="0"/>
              </a:rPr>
              <a:t>mult</a:t>
            </a:r>
            <a:r>
              <a:rPr lang="en-US" sz="1800" b="1" i="0" u="none" strike="noStrike" dirty="0">
                <a:solidFill>
                  <a:srgbClr val="000000"/>
                </a:solidFill>
                <a:effectLst/>
                <a:latin typeface="Roboto" panose="02000000000000000000" pitchFamily="2" charset="0"/>
              </a:rPr>
              <a:t>-add bank consists of many parallel multiplication and accumulation units, Then the result matrix is stored in the S</a:t>
            </a:r>
            <a:r>
              <a:rPr lang="en-US" sz="1800" b="1" i="0" u="none" strike="noStrike" baseline="-25000" dirty="0">
                <a:solidFill>
                  <a:srgbClr val="000000"/>
                </a:solidFill>
                <a:effectLst/>
                <a:latin typeface="Roboto" panose="02000000000000000000" pitchFamily="2" charset="0"/>
              </a:rPr>
              <a:t>1</a:t>
            </a:r>
            <a:r>
              <a:rPr lang="en-US" sz="1800" b="1" i="0" u="none" strike="noStrike" dirty="0">
                <a:solidFill>
                  <a:srgbClr val="000000"/>
                </a:solidFill>
                <a:effectLst/>
                <a:latin typeface="Roboto" panose="02000000000000000000" pitchFamily="2" charset="0"/>
              </a:rPr>
              <a:t> RAM as the input of activation function. There are lots of activation functions which can be chose in practice such as sigmoid, Rectified Linear Unit (</a:t>
            </a:r>
            <a:r>
              <a:rPr lang="en-US" sz="1800" b="1" i="0" u="none" strike="noStrike" dirty="0" err="1">
                <a:solidFill>
                  <a:srgbClr val="000000"/>
                </a:solidFill>
                <a:effectLst/>
                <a:latin typeface="Roboto" panose="02000000000000000000" pitchFamily="2" charset="0"/>
              </a:rPr>
              <a:t>ReLU</a:t>
            </a:r>
            <a:r>
              <a:rPr lang="en-US" sz="1800" b="1" i="0" u="none" strike="noStrike" dirty="0">
                <a:solidFill>
                  <a:srgbClr val="000000"/>
                </a:solidFill>
                <a:effectLst/>
                <a:latin typeface="Roboto" panose="02000000000000000000" pitchFamily="2" charset="0"/>
              </a:rPr>
              <a:t>), Tanh, and so on. The output matrix of the first hidden layer (M1) is stored in the Tanh(S</a:t>
            </a:r>
            <a:r>
              <a:rPr lang="en-US" sz="1800" b="1" i="0" u="none" strike="noStrike" baseline="-25000" dirty="0">
                <a:solidFill>
                  <a:srgbClr val="000000"/>
                </a:solidFill>
                <a:effectLst/>
                <a:latin typeface="Roboto" panose="02000000000000000000" pitchFamily="2" charset="0"/>
              </a:rPr>
              <a:t>1</a:t>
            </a:r>
            <a:r>
              <a:rPr lang="en-US" sz="1800" b="1" i="0" u="none" strike="noStrike" dirty="0">
                <a:solidFill>
                  <a:srgbClr val="000000"/>
                </a:solidFill>
                <a:effectLst/>
                <a:latin typeface="Roboto" panose="02000000000000000000" pitchFamily="2" charset="0"/>
              </a:rPr>
              <a:t>) RAM.</a:t>
            </a:r>
            <a:endParaRPr lang="en-US" sz="2400" b="1" dirty="0">
              <a:effectLst/>
            </a:endParaRPr>
          </a:p>
          <a:p>
            <a:pPr marR="63500" algn="just" rtl="0">
              <a:spcBef>
                <a:spcPts val="800"/>
              </a:spcBef>
              <a:spcAft>
                <a:spcPts val="0"/>
              </a:spcAft>
            </a:pPr>
            <a:r>
              <a:rPr lang="en-US" sz="1800" b="0" i="0" u="none" strike="noStrike" dirty="0">
                <a:solidFill>
                  <a:srgbClr val="000000"/>
                </a:solidFill>
                <a:effectLst/>
                <a:latin typeface="Roboto" panose="02000000000000000000" pitchFamily="2" charset="0"/>
              </a:rPr>
              <a:t>In the second stage, the M1 multiplies the second hidden layer weights matrix which still is implemented by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The multi-hidden layers neural network hardware implement can be carried out through the reuse of the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weights RAM, and tanh bank units. </a:t>
            </a:r>
            <a:endParaRPr lang="en-US" sz="2400" b="0" dirty="0">
              <a:effectLst/>
            </a:endParaRPr>
          </a:p>
          <a:p>
            <a:r>
              <a:rPr lang="en-US" sz="1800" b="1" i="0" u="none" strike="noStrike" dirty="0">
                <a:solidFill>
                  <a:srgbClr val="000000"/>
                </a:solidFill>
                <a:effectLst/>
                <a:latin typeface="Roboto" panose="02000000000000000000" pitchFamily="2" charset="0"/>
              </a:rPr>
              <a:t>The final stage </a:t>
            </a:r>
            <a:r>
              <a:rPr lang="en-US" sz="1800" b="0" i="0" u="none" strike="noStrike" dirty="0">
                <a:solidFill>
                  <a:srgbClr val="000000"/>
                </a:solidFill>
                <a:effectLst/>
                <a:latin typeface="Roboto" panose="02000000000000000000" pitchFamily="2" charset="0"/>
              </a:rPr>
              <a:t>in the forward process is to perform the matrix mapping from last hidden layer to the output layer. </a:t>
            </a:r>
            <a:endParaRPr lang="en-US" sz="1800" b="0" i="0" u="none" strike="noStrike" dirty="0">
              <a:solidFill>
                <a:srgbClr val="000000"/>
              </a:solidFill>
              <a:effectLst/>
              <a:latin typeface="Roboto" panose="02000000000000000000" pitchFamily="2" charset="0"/>
              <a:cs typeface="Calibri" pitchFamily="34" charset="0"/>
              <a:sym typeface="Calibri" pitchFamily="34" charset="0"/>
            </a:endParaRPr>
          </a:p>
          <a:p>
            <a:pPr marR="72390" algn="just" rtl="0">
              <a:spcBef>
                <a:spcPts val="0"/>
              </a:spcBef>
              <a:spcAft>
                <a:spcPts val="0"/>
              </a:spcAft>
            </a:pPr>
            <a:r>
              <a:rPr lang="en-US" sz="1800" b="1" i="0" u="none" strike="noStrike" dirty="0">
                <a:solidFill>
                  <a:srgbClr val="000000"/>
                </a:solidFill>
                <a:effectLst/>
                <a:latin typeface="Times New Roman" panose="02020603050405020304" pitchFamily="18" charset="0"/>
              </a:rPr>
              <a:t>Result</a:t>
            </a:r>
            <a:endParaRPr lang="en-US" sz="2400" b="0" dirty="0">
              <a:effectLst/>
            </a:endParaRPr>
          </a:p>
          <a:p>
            <a:pPr algn="just" rtl="0">
              <a:spcBef>
                <a:spcPts val="0"/>
              </a:spcBef>
              <a:spcAft>
                <a:spcPts val="0"/>
              </a:spcAft>
            </a:pPr>
            <a:r>
              <a:rPr lang="en-US" sz="1800" b="0" i="0" u="none" strike="noStrike" dirty="0">
                <a:solidFill>
                  <a:srgbClr val="000000"/>
                </a:solidFill>
                <a:effectLst/>
                <a:latin typeface="Roboto" panose="02000000000000000000" pitchFamily="2" charset="0"/>
              </a:rPr>
              <a:t>In the hardware framework, different deep neural networks can be implemented by reusing the forward propagation modules and slightly modifying the backward propagation </a:t>
            </a:r>
            <a:r>
              <a:rPr lang="en-US" sz="1800" b="0" i="0" u="none" strike="noStrike" dirty="0" err="1">
                <a:solidFill>
                  <a:srgbClr val="000000"/>
                </a:solidFill>
                <a:effectLst/>
                <a:latin typeface="Roboto" panose="02000000000000000000" pitchFamily="2" charset="0"/>
              </a:rPr>
              <a:t>modules.This</a:t>
            </a:r>
            <a:r>
              <a:rPr lang="en-US" sz="1800" b="0" i="0" u="none" strike="noStrike" dirty="0">
                <a:solidFill>
                  <a:srgbClr val="000000"/>
                </a:solidFill>
                <a:effectLst/>
                <a:latin typeface="Roboto" panose="02000000000000000000" pitchFamily="2" charset="0"/>
              </a:rPr>
              <a:t> will provide a real-time, high energy efficiency, and fast deployment embedded solution for deep learning and machine learning applications.</a:t>
            </a:r>
          </a:p>
          <a:p>
            <a:pPr algn="just" rtl="0">
              <a:spcBef>
                <a:spcPts val="0"/>
              </a:spcBef>
              <a:spcAft>
                <a:spcPts val="0"/>
              </a:spcAft>
            </a:pPr>
            <a:endParaRPr lang="en-US" sz="1800" b="0" i="0" u="none" strike="noStrike" dirty="0">
              <a:solidFill>
                <a:srgbClr val="000000"/>
              </a:solidFill>
              <a:effectLst/>
              <a:latin typeface="Roboto" panose="02000000000000000000" pitchFamily="2" charset="0"/>
            </a:endParaRPr>
          </a:p>
          <a:p>
            <a:pPr algn="just" rtl="0">
              <a:spcBef>
                <a:spcPts val="0"/>
              </a:spcBef>
              <a:spcAft>
                <a:spcPts val="0"/>
              </a:spcAft>
            </a:pPr>
            <a:r>
              <a:rPr lang="en-US" sz="1800" b="0" i="0" u="none" strike="noStrike" dirty="0">
                <a:solidFill>
                  <a:srgbClr val="000000"/>
                </a:solidFill>
                <a:effectLst/>
                <a:latin typeface="Roboto" panose="02000000000000000000" pitchFamily="2" charset="0"/>
              </a:rPr>
              <a:t>FPGA based hardware framework presentation is end here, thank you</a:t>
            </a:r>
            <a:endParaRPr lang="en-US" sz="2400" b="0" dirty="0">
              <a:effectLst/>
            </a:endParaRPr>
          </a:p>
          <a:p>
            <a:br>
              <a:rPr lang="en-US" sz="2400" dirty="0"/>
            </a:br>
            <a:endParaRPr lang="en-US" sz="1700" dirty="0">
              <a:latin typeface="Calibri" pitchFamily="34" charset="0"/>
              <a:cs typeface="Calibri" pitchFamily="34" charset="0"/>
              <a:sym typeface="Calibri" pitchFamily="34" charset="0"/>
            </a:endParaRPr>
          </a:p>
        </p:txBody>
      </p:sp>
      <p:sp>
        <p:nvSpPr>
          <p:cNvPr id="47108" name="Google Shape;279;p3:notes"/>
          <p:cNvSpPr>
            <a:spLocks noGrp="1"/>
          </p:cNvSpPr>
          <p:nvPr>
            <p:ph type="sldNum" sz="quarter" idx="12"/>
          </p:nvPr>
        </p:nvSpPr>
        <p:spPr>
          <a:noFill/>
        </p:spPr>
        <p:txBody>
          <a:bodyPr/>
          <a:lstStyle/>
          <a:p>
            <a:fld id="{2C0C5C7A-529A-4B9A-B310-9DFC9651E839}" type="slidenum">
              <a:rPr lang="en-CA" sz="1400">
                <a:latin typeface="Arial" charset="0"/>
                <a:cs typeface="Arial" charset="0"/>
                <a:sym typeface="Arial" charset="0"/>
              </a:rPr>
              <a:pPr/>
              <a:t>14</a:t>
            </a:fld>
            <a:endParaRPr lang="en-US" sz="1400">
              <a:latin typeface="Arial" charset="0"/>
              <a:cs typeface="Arial" charset="0"/>
              <a:sym typeface="Arial"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mn-lt"/>
                <a:cs typeface="Calibri" pitchFamily="34" charset="0"/>
                <a:sym typeface="Calibri" pitchFamily="34" charset="0"/>
              </a:rPr>
              <a:t>What is the paper about ?</a:t>
            </a:r>
          </a:p>
          <a:p>
            <a:pPr marL="0" indent="0" eaLnBrk="1" hangingPunct="1">
              <a:buSzPts val="1400"/>
            </a:pPr>
            <a:r>
              <a:rPr lang="en-US" sz="1400" b="0" i="0" dirty="0">
                <a:solidFill>
                  <a:srgbClr val="000000"/>
                </a:solidFill>
                <a:latin typeface="+mn-lt"/>
                <a:ea typeface="Arial"/>
                <a:cs typeface="Arial"/>
                <a:sym typeface="Arial" charset="0"/>
              </a:rPr>
              <a:t>The paper introduces a FPGA cluster architecture, utilizing the Versatile Tensor Accelerator (VTA), to address challenges in deploying deep learning workloads. It focuses on bridging the gap between hardware and deep learning architecture, emphasizing the advantages of FPGA clusters, and discusses hardware, firmware, and software aspects, presenting results demonstrating improved performance with the proposed system.</a:t>
            </a:r>
          </a:p>
          <a:p>
            <a:pPr marL="0" indent="0" eaLnBrk="1" hangingPunct="1">
              <a:buSzPts val="1400"/>
            </a:pPr>
            <a:endParaRPr lang="en-US" sz="1400" b="0" i="0" dirty="0">
              <a:solidFill>
                <a:srgbClr val="000000"/>
              </a:solidFill>
              <a:latin typeface="+mn-lt"/>
              <a:cs typeface="Arial"/>
              <a:sym typeface="Arial" charset="0"/>
            </a:endParaRPr>
          </a:p>
          <a:p>
            <a:pPr marL="0" indent="0" eaLnBrk="1" hangingPunct="1">
              <a:buSzPts val="1400"/>
            </a:pPr>
            <a:r>
              <a:rPr lang="en-CA" sz="1800" dirty="0">
                <a:latin typeface="+mn-lt"/>
                <a:cs typeface="Arial" charset="0"/>
                <a:sym typeface="Roboto" charset="0"/>
              </a:rPr>
              <a:t>Problem Researcher try to solve ?</a:t>
            </a:r>
          </a:p>
          <a:p>
            <a:br>
              <a:rPr lang="en-US" sz="1800" dirty="0">
                <a:latin typeface="+mn-lt"/>
              </a:rPr>
            </a:br>
            <a:r>
              <a:rPr lang="en-US" sz="1400" b="0" i="0" dirty="0">
                <a:solidFill>
                  <a:srgbClr val="000000"/>
                </a:solidFill>
                <a:latin typeface="+mn-lt"/>
                <a:ea typeface="Arial"/>
                <a:cs typeface="Arial"/>
                <a:sym typeface="Arial" charset="0"/>
              </a:rPr>
              <a:t>The researchers aim to address the challenges in deploying deep learning (DL) workloads by proposing an FPGA cluster architecture for efficient and adaptable hardware acceleration. They specifically tackle the gap between DL frameworks and traditional hardware designs, emphasizing the limitations of Electronic Design Automation (EDA) tools and the time-consuming nature of developing dedicated Application Specific Integrated Circuit (ASIC) hardware for DL. The proposed solution leverages FPGA clusters interconnected through an Ethernet switch and introduces the Versatile Tensor Accelerator (VTA) as an open-source deep learning accelerator. The problem centers around optimizing hardware-software co-designs for DL, particularly in edge computing applications, where low latency and high performance are crucial.</a:t>
            </a:r>
          </a:p>
          <a:p>
            <a:r>
              <a:rPr lang="en-US" sz="1400" b="1" i="0" dirty="0">
                <a:solidFill>
                  <a:srgbClr val="000000"/>
                </a:solidFill>
                <a:latin typeface="+mn-lt"/>
                <a:ea typeface="Arial"/>
                <a:cs typeface="Arial"/>
                <a:sym typeface="Arial" charset="0"/>
              </a:rPr>
              <a:t>Proposed Solution:</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The proposed solution involves replacing the Multiply-Accumulate(MAC) unit with a Wallace tree multiplier.</a:t>
            </a:r>
          </a:p>
          <a:p>
            <a:r>
              <a:rPr lang="en-US" sz="1400" b="0" i="0" dirty="0">
                <a:solidFill>
                  <a:srgbClr val="000000"/>
                </a:solidFill>
                <a:latin typeface="+mn-lt"/>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mn-lt"/>
                <a:ea typeface="Arial"/>
                <a:cs typeface="Arial"/>
                <a:sym typeface="Arial" charset="0"/>
              </a:rPr>
              <a:t>The proposed design simplifies further by using simple combinational logic to design full adders (FA) and half adders (HA).</a:t>
            </a:r>
          </a:p>
          <a:p>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what is the proposed solution?</a:t>
            </a:r>
          </a:p>
          <a:p>
            <a:r>
              <a:rPr lang="en-US" sz="1400" b="0" i="0" dirty="0">
                <a:solidFill>
                  <a:srgbClr val="000000"/>
                </a:solidFill>
                <a:latin typeface="+mn-lt"/>
                <a:ea typeface="Arial"/>
                <a:cs typeface="Arial"/>
                <a:sym typeface="Arial" charset="0"/>
              </a:rPr>
              <a:t>The proposed solution involves utilizing FPGA (Field-Programmable Gate Array) clusters as a hardware stack for implementing deep learning accelerators. The FPGA cluster architecture is designed to address the challenges in supporting new operations and handling varying workloads in edge computing applications. The architecture features two types of FPGA </a:t>
            </a:r>
            <a:r>
              <a:rPr lang="en-US" sz="1400" b="0" i="0" dirty="0" err="1">
                <a:solidFill>
                  <a:srgbClr val="000000"/>
                </a:solidFill>
                <a:latin typeface="+mn-lt"/>
                <a:ea typeface="Arial"/>
                <a:cs typeface="Arial"/>
                <a:sym typeface="Arial" charset="0"/>
              </a:rPr>
              <a:t>SoCs</a:t>
            </a:r>
            <a:r>
              <a:rPr lang="en-US" sz="1400" b="0" i="0" dirty="0">
                <a:solidFill>
                  <a:srgbClr val="000000"/>
                </a:solidFill>
                <a:latin typeface="+mn-lt"/>
                <a:ea typeface="Arial"/>
                <a:cs typeface="Arial"/>
                <a:sym typeface="Arial" charset="0"/>
              </a:rPr>
              <a:t>: a compute-</a:t>
            </a:r>
            <a:r>
              <a:rPr lang="en-US" sz="1400" b="0" i="0" dirty="0" err="1">
                <a:solidFill>
                  <a:srgbClr val="000000"/>
                </a:solidFill>
                <a:latin typeface="+mn-lt"/>
                <a:ea typeface="Arial"/>
                <a:cs typeface="Arial"/>
                <a:sym typeface="Arial" charset="0"/>
              </a:rPr>
              <a:t>lite</a:t>
            </a:r>
            <a:r>
              <a:rPr lang="en-US" sz="1400" b="0" i="0" dirty="0">
                <a:solidFill>
                  <a:srgbClr val="000000"/>
                </a:solidFill>
                <a:latin typeface="+mn-lt"/>
                <a:ea typeface="Arial"/>
                <a:cs typeface="Arial"/>
                <a:sym typeface="Arial" charset="0"/>
              </a:rPr>
              <a:t> cluster with up to 12 Xilinx Zynq-7020 chips and a more computationally intensive cluster with 5 </a:t>
            </a:r>
            <a:r>
              <a:rPr lang="en-US" sz="1400" b="0" i="0" dirty="0" err="1">
                <a:solidFill>
                  <a:srgbClr val="000000"/>
                </a:solidFill>
                <a:latin typeface="+mn-lt"/>
                <a:ea typeface="Arial"/>
                <a:cs typeface="Arial"/>
                <a:sym typeface="Arial" charset="0"/>
              </a:rPr>
              <a:t>Zynq</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UltraScale</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MPSoC</a:t>
            </a:r>
            <a:r>
              <a:rPr lang="en-US" sz="1400" b="0" i="0" dirty="0">
                <a:solidFill>
                  <a:srgbClr val="000000"/>
                </a:solidFill>
                <a:latin typeface="+mn-lt"/>
                <a:ea typeface="Arial"/>
                <a:cs typeface="Arial"/>
                <a:sym typeface="Arial" charset="0"/>
              </a:rPr>
              <a:t> platforms. These FPGAs are interconnected through an Ethernet switch.</a:t>
            </a:r>
          </a:p>
          <a:p>
            <a:r>
              <a:rPr lang="en-US" sz="1400" b="0" i="0" dirty="0">
                <a:solidFill>
                  <a:srgbClr val="000000"/>
                </a:solidFill>
                <a:latin typeface="+mn-lt"/>
                <a:ea typeface="Arial"/>
                <a:cs typeface="Arial"/>
                <a:sym typeface="Arial" charset="0"/>
              </a:rPr>
              <a:t>To enhance the deep learning acceleration, the paper introduces the Versatile Tensor Accelerator (VTA), an open-source, scalable, and customizable deep learning accelerator. VTA is designed to work seamlessly with popular deep learning frameworks like Apache TVM, providing a flexible and extensible infrastructure that supports various neural network models. The modular architecture of VTA allows for customizable and </a:t>
            </a:r>
            <a:r>
              <a:rPr lang="en-US" sz="1400" b="0" i="0" dirty="0" err="1">
                <a:solidFill>
                  <a:srgbClr val="000000"/>
                </a:solidFill>
                <a:latin typeface="+mn-lt"/>
                <a:ea typeface="Arial"/>
                <a:cs typeface="Arial"/>
                <a:sym typeface="Arial" charset="0"/>
              </a:rPr>
              <a:t>optimizable</a:t>
            </a:r>
            <a:r>
              <a:rPr lang="en-US" sz="1400" b="0" i="0" dirty="0">
                <a:solidFill>
                  <a:srgbClr val="000000"/>
                </a:solidFill>
                <a:latin typeface="+mn-lt"/>
                <a:ea typeface="Arial"/>
                <a:cs typeface="Arial"/>
                <a:sym typeface="Arial" charset="0"/>
              </a:rPr>
              <a:t> hardware parameters to suit specific application requirements. The paper also discusses the software components running on a PC to control processes on the FPGAs.</a:t>
            </a:r>
          </a:p>
          <a:p>
            <a:r>
              <a:rPr lang="en-US" sz="1400" b="0" i="0" dirty="0">
                <a:solidFill>
                  <a:srgbClr val="000000"/>
                </a:solidFill>
                <a:latin typeface="+mn-lt"/>
                <a:ea typeface="Arial"/>
                <a:cs typeface="Arial"/>
                <a:sym typeface="Arial" charset="0"/>
              </a:rPr>
              <a:t>In summary, the proposed solution involves a combination of FPGA cluster architecture and the Versatile Tensor Accelerator to create efficient and adaptable deep learning systems, particularly suitable for edge computing applications.</a:t>
            </a:r>
          </a:p>
          <a:p>
            <a:endParaRPr lang="en-US" sz="1400" b="0" i="0" dirty="0">
              <a:solidFill>
                <a:srgbClr val="000000"/>
              </a:solidFill>
              <a:latin typeface="Arial"/>
              <a:ea typeface="Arial"/>
              <a:cs typeface="Arial"/>
              <a:sym typeface="Arial"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15</a:t>
            </a:fld>
            <a:endParaRPr lang="en-US" sz="1400">
              <a:latin typeface="Arial" charset="0"/>
              <a:cs typeface="Arial" charset="0"/>
              <a:sym typeface="Arial" charset="0"/>
            </a:endParaRPr>
          </a:p>
        </p:txBody>
      </p:sp>
    </p:spTree>
    <p:extLst>
      <p:ext uri="{BB962C8B-B14F-4D97-AF65-F5344CB8AC3E}">
        <p14:creationId xmlns:p14="http://schemas.microsoft.com/office/powerpoint/2010/main" val="3439822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mn-lt"/>
                <a:cs typeface="Calibri" pitchFamily="34" charset="0"/>
                <a:sym typeface="Calibri" pitchFamily="34" charset="0"/>
              </a:rPr>
              <a:t>What is the paper about ?</a:t>
            </a:r>
          </a:p>
          <a:p>
            <a:pPr marL="0" indent="0" eaLnBrk="1" hangingPunct="1">
              <a:buSzPts val="1400"/>
            </a:pPr>
            <a:r>
              <a:rPr lang="en-US" sz="1400" b="0" i="0" dirty="0">
                <a:solidFill>
                  <a:srgbClr val="000000"/>
                </a:solidFill>
                <a:latin typeface="+mn-lt"/>
                <a:ea typeface="Arial"/>
                <a:cs typeface="Arial"/>
                <a:sym typeface="Arial" charset="0"/>
              </a:rPr>
              <a:t>The paper introduces a FPGA cluster architecture, utilizing the Versatile Tensor Accelerator (VTA), to address challenges in deploying deep learning workloads. It focuses on bridging the gap between hardware and deep learning architecture, emphasizing the advantages of FPGA clusters, and discusses hardware, firmware, and software aspects, presenting results demonstrating improved performance with the proposed system.</a:t>
            </a:r>
          </a:p>
          <a:p>
            <a:pPr marL="0" indent="0" eaLnBrk="1" hangingPunct="1">
              <a:buSzPts val="1400"/>
            </a:pPr>
            <a:endParaRPr lang="en-US" sz="1400" b="0" i="0" dirty="0">
              <a:solidFill>
                <a:srgbClr val="000000"/>
              </a:solidFill>
              <a:latin typeface="+mn-lt"/>
              <a:cs typeface="Arial"/>
              <a:sym typeface="Arial" charset="0"/>
            </a:endParaRPr>
          </a:p>
          <a:p>
            <a:pPr marL="0" indent="0" eaLnBrk="1" hangingPunct="1">
              <a:buSzPts val="1400"/>
            </a:pPr>
            <a:r>
              <a:rPr lang="en-CA" sz="1800" dirty="0">
                <a:latin typeface="+mn-lt"/>
                <a:cs typeface="Arial" charset="0"/>
                <a:sym typeface="Roboto" charset="0"/>
              </a:rPr>
              <a:t>Problem Researcher try to solve ?</a:t>
            </a:r>
          </a:p>
          <a:p>
            <a:br>
              <a:rPr lang="en-US" sz="1800" dirty="0">
                <a:latin typeface="+mn-lt"/>
              </a:rPr>
            </a:br>
            <a:r>
              <a:rPr lang="en-US" sz="1400" b="0" i="0" dirty="0">
                <a:solidFill>
                  <a:srgbClr val="000000"/>
                </a:solidFill>
                <a:latin typeface="+mn-lt"/>
                <a:ea typeface="Arial"/>
                <a:cs typeface="Arial"/>
                <a:sym typeface="Arial" charset="0"/>
              </a:rPr>
              <a:t>The researchers aim to address the challenges in deploying deep learning (DL) workloads by proposing an FPGA cluster architecture for efficient and adaptable hardware acceleration. They specifically tackle the gap between DL frameworks and traditional hardware designs, emphasizing the limitations of Electronic Design Automation (EDA) tools and the time-consuming nature of developing dedicated Application Specific Integrated Circuit (ASIC) hardware for DL. The proposed solution leverages FPGA clusters interconnected through an Ethernet switch and introduces the Versatile Tensor Accelerator (VTA) as an open-source deep learning accelerator. The problem centers around optimizing hardware-software co-designs for DL, particularly in edge computing applications, where low latency and high performance are crucial.</a:t>
            </a:r>
          </a:p>
          <a:p>
            <a:r>
              <a:rPr lang="en-US" sz="1400" b="1" i="0" dirty="0">
                <a:solidFill>
                  <a:srgbClr val="000000"/>
                </a:solidFill>
                <a:latin typeface="+mn-lt"/>
                <a:ea typeface="Arial"/>
                <a:cs typeface="Arial"/>
                <a:sym typeface="Arial" charset="0"/>
              </a:rPr>
              <a:t>Proposed Solution:</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The proposed solution involves replacing the Multiply-Accumulate(MAC) unit with a Wallace tree multiplier.</a:t>
            </a:r>
          </a:p>
          <a:p>
            <a:r>
              <a:rPr lang="en-US" sz="1400" b="0" i="0" dirty="0">
                <a:solidFill>
                  <a:srgbClr val="000000"/>
                </a:solidFill>
                <a:latin typeface="+mn-lt"/>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mn-lt"/>
                <a:ea typeface="Arial"/>
                <a:cs typeface="Arial"/>
                <a:sym typeface="Arial" charset="0"/>
              </a:rPr>
              <a:t>The proposed design simplifies further by using simple combinational logic to design full adders (FA) and half adders (HA).</a:t>
            </a:r>
          </a:p>
          <a:p>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what is the proposed solution?</a:t>
            </a:r>
          </a:p>
          <a:p>
            <a:r>
              <a:rPr lang="en-US" sz="1400" b="0" i="0" dirty="0">
                <a:solidFill>
                  <a:srgbClr val="000000"/>
                </a:solidFill>
                <a:latin typeface="+mn-lt"/>
                <a:ea typeface="Arial"/>
                <a:cs typeface="Arial"/>
                <a:sym typeface="Arial" charset="0"/>
              </a:rPr>
              <a:t>The proposed solution involves utilizing FPGA (Field-Programmable Gate Array) clusters as a hardware stack for implementing deep learning accelerators. The FPGA cluster architecture is designed to address the challenges in supporting new operations and handling varying workloads in edge computing applications. The architecture features two types of FPGA </a:t>
            </a:r>
            <a:r>
              <a:rPr lang="en-US" sz="1400" b="0" i="0" dirty="0" err="1">
                <a:solidFill>
                  <a:srgbClr val="000000"/>
                </a:solidFill>
                <a:latin typeface="+mn-lt"/>
                <a:ea typeface="Arial"/>
                <a:cs typeface="Arial"/>
                <a:sym typeface="Arial" charset="0"/>
              </a:rPr>
              <a:t>SoCs</a:t>
            </a:r>
            <a:r>
              <a:rPr lang="en-US" sz="1400" b="0" i="0" dirty="0">
                <a:solidFill>
                  <a:srgbClr val="000000"/>
                </a:solidFill>
                <a:latin typeface="+mn-lt"/>
                <a:ea typeface="Arial"/>
                <a:cs typeface="Arial"/>
                <a:sym typeface="Arial" charset="0"/>
              </a:rPr>
              <a:t>: a compute-</a:t>
            </a:r>
            <a:r>
              <a:rPr lang="en-US" sz="1400" b="0" i="0" dirty="0" err="1">
                <a:solidFill>
                  <a:srgbClr val="000000"/>
                </a:solidFill>
                <a:latin typeface="+mn-lt"/>
                <a:ea typeface="Arial"/>
                <a:cs typeface="Arial"/>
                <a:sym typeface="Arial" charset="0"/>
              </a:rPr>
              <a:t>lite</a:t>
            </a:r>
            <a:r>
              <a:rPr lang="en-US" sz="1400" b="0" i="0" dirty="0">
                <a:solidFill>
                  <a:srgbClr val="000000"/>
                </a:solidFill>
                <a:latin typeface="+mn-lt"/>
                <a:ea typeface="Arial"/>
                <a:cs typeface="Arial"/>
                <a:sym typeface="Arial" charset="0"/>
              </a:rPr>
              <a:t> cluster with up to 12 Xilinx Zynq-7020 chips and a more computationally intensive cluster with 5 </a:t>
            </a:r>
            <a:r>
              <a:rPr lang="en-US" sz="1400" b="0" i="0" dirty="0" err="1">
                <a:solidFill>
                  <a:srgbClr val="000000"/>
                </a:solidFill>
                <a:latin typeface="+mn-lt"/>
                <a:ea typeface="Arial"/>
                <a:cs typeface="Arial"/>
                <a:sym typeface="Arial" charset="0"/>
              </a:rPr>
              <a:t>Zynq</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UltraScale</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MPSoC</a:t>
            </a:r>
            <a:r>
              <a:rPr lang="en-US" sz="1400" b="0" i="0" dirty="0">
                <a:solidFill>
                  <a:srgbClr val="000000"/>
                </a:solidFill>
                <a:latin typeface="+mn-lt"/>
                <a:ea typeface="Arial"/>
                <a:cs typeface="Arial"/>
                <a:sym typeface="Arial" charset="0"/>
              </a:rPr>
              <a:t> platforms. These FPGAs are interconnected through an Ethernet switch.</a:t>
            </a:r>
          </a:p>
          <a:p>
            <a:r>
              <a:rPr lang="en-US" sz="1400" b="0" i="0" dirty="0">
                <a:solidFill>
                  <a:srgbClr val="000000"/>
                </a:solidFill>
                <a:latin typeface="+mn-lt"/>
                <a:ea typeface="Arial"/>
                <a:cs typeface="Arial"/>
                <a:sym typeface="Arial" charset="0"/>
              </a:rPr>
              <a:t>To enhance the deep learning acceleration, the paper introduces the Versatile Tensor Accelerator (VTA), an open-source, scalable, and customizable deep learning accelerator. VTA is designed to work seamlessly with popular deep learning frameworks like Apache TVM, providing a flexible and extensible infrastructure that supports various neural network models. The modular architecture of VTA allows for customizable and </a:t>
            </a:r>
            <a:r>
              <a:rPr lang="en-US" sz="1400" b="0" i="0" dirty="0" err="1">
                <a:solidFill>
                  <a:srgbClr val="000000"/>
                </a:solidFill>
                <a:latin typeface="+mn-lt"/>
                <a:ea typeface="Arial"/>
                <a:cs typeface="Arial"/>
                <a:sym typeface="Arial" charset="0"/>
              </a:rPr>
              <a:t>optimizable</a:t>
            </a:r>
            <a:r>
              <a:rPr lang="en-US" sz="1400" b="0" i="0" dirty="0">
                <a:solidFill>
                  <a:srgbClr val="000000"/>
                </a:solidFill>
                <a:latin typeface="+mn-lt"/>
                <a:ea typeface="Arial"/>
                <a:cs typeface="Arial"/>
                <a:sym typeface="Arial" charset="0"/>
              </a:rPr>
              <a:t> hardware parameters to suit specific application requirements. The paper also discusses the software components running on a PC to control processes on the FPGAs.</a:t>
            </a:r>
          </a:p>
          <a:p>
            <a:r>
              <a:rPr lang="en-US" sz="1400" b="0" i="0" dirty="0">
                <a:solidFill>
                  <a:srgbClr val="000000"/>
                </a:solidFill>
                <a:latin typeface="+mn-lt"/>
                <a:ea typeface="Arial"/>
                <a:cs typeface="Arial"/>
                <a:sym typeface="Arial" charset="0"/>
              </a:rPr>
              <a:t>In summary, the proposed solution involves a combination of FPGA cluster architecture and the Versatile Tensor Accelerator to create efficient and adaptable deep learning systems, particularly suitable for edge computing applications.</a:t>
            </a:r>
          </a:p>
          <a:p>
            <a:endParaRPr lang="en-US" sz="1400" b="0" i="0" dirty="0">
              <a:solidFill>
                <a:srgbClr val="000000"/>
              </a:solidFill>
              <a:latin typeface="Arial"/>
              <a:ea typeface="Arial"/>
              <a:cs typeface="Arial"/>
              <a:sym typeface="Arial"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16</a:t>
            </a:fld>
            <a:endParaRPr lang="en-US" sz="1400">
              <a:latin typeface="Arial" charset="0"/>
              <a:cs typeface="Arial" charset="0"/>
              <a:sym typeface="Arial" charset="0"/>
            </a:endParaRPr>
          </a:p>
        </p:txBody>
      </p:sp>
    </p:spTree>
    <p:extLst>
      <p:ext uri="{BB962C8B-B14F-4D97-AF65-F5344CB8AC3E}">
        <p14:creationId xmlns:p14="http://schemas.microsoft.com/office/powerpoint/2010/main" val="16679160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Calibri" pitchFamily="34" charset="0"/>
                <a:cs typeface="Calibri" pitchFamily="34" charset="0"/>
                <a:sym typeface="Calibri" pitchFamily="34" charset="0"/>
              </a:rPr>
              <a:t>What is the paper about ?</a:t>
            </a:r>
          </a:p>
          <a:p>
            <a:pPr marL="0" indent="0" eaLnBrk="1" hangingPunct="1">
              <a:buSzPts val="1400"/>
            </a:pPr>
            <a:r>
              <a:rPr lang="en-US" sz="1400" b="0" i="0" dirty="0">
                <a:solidFill>
                  <a:srgbClr val="000000"/>
                </a:solidFill>
                <a:latin typeface="Arial"/>
                <a:ea typeface="Arial"/>
                <a:cs typeface="Arial"/>
                <a:sym typeface="Arial" charset="0"/>
              </a:rPr>
              <a:t>The paper introduces a FPGA cluster architecture, utilizing the Versatile Tensor Accelerator (VTA), to address challenges in deploying deep learning workloads. It focuses on bridging the gap between hardware and deep learning architecture, emphasizing the advantages of FPGA clusters, and discusses hardware, firmware, and software aspects, presenting results demonstrating improved performance with the proposed system.</a:t>
            </a:r>
          </a:p>
          <a:p>
            <a:pPr marL="0" indent="0" eaLnBrk="1" hangingPunct="1">
              <a:buSzPts val="1400"/>
            </a:pPr>
            <a:endParaRPr lang="en-US" sz="1400" b="0" i="0" dirty="0">
              <a:solidFill>
                <a:srgbClr val="000000"/>
              </a:solidFill>
              <a:latin typeface="Arial"/>
              <a:cs typeface="Arial"/>
              <a:sym typeface="Arial" charset="0"/>
            </a:endParaRPr>
          </a:p>
          <a:p>
            <a:pPr marL="0" indent="0" eaLnBrk="1" hangingPunct="1">
              <a:buSzPts val="1400"/>
            </a:pPr>
            <a:r>
              <a:rPr lang="en-CA" sz="1800" dirty="0">
                <a:latin typeface="Roboto" charset="0"/>
                <a:cs typeface="Arial" charset="0"/>
                <a:sym typeface="Roboto" charset="0"/>
              </a:rPr>
              <a:t>Problem Researcher try to solve ?</a:t>
            </a:r>
          </a:p>
          <a:p>
            <a:br>
              <a:rPr lang="en-US" sz="1800" dirty="0"/>
            </a:br>
            <a:r>
              <a:rPr lang="en-US" sz="1400" b="0" i="0" dirty="0">
                <a:solidFill>
                  <a:srgbClr val="000000"/>
                </a:solidFill>
                <a:latin typeface="Arial"/>
                <a:ea typeface="Arial"/>
                <a:cs typeface="Arial"/>
                <a:sym typeface="Arial" charset="0"/>
              </a:rPr>
              <a:t>The researchers aim to address the challenges in deploying deep learning (DL) workloads by proposing an FPGA cluster architecture for efficient and adaptable hardware acceleration. They specifically tackle the gap between DL frameworks and traditional hardware designs, emphasizing the limitations of Electronic Design Automation (EDA) tools and the time-consuming nature of developing dedicated Application Specific Integrated Circuit (ASIC) hardware for DL. The proposed solution leverages FPGA clusters interconnected through an Ethernet switch and introduces the Versatile Tensor Accelerator (VTA) as an open-source deep learning accelerator. The problem centers around optimizing hardware-software co-designs for DL, particularly in edge computing applications, where low latency and high performance are crucial.</a:t>
            </a:r>
          </a:p>
          <a:p>
            <a:r>
              <a:rPr lang="en-US" sz="1400" b="1" i="0" dirty="0">
                <a:solidFill>
                  <a:srgbClr val="000000"/>
                </a:solidFill>
                <a:latin typeface="Arial"/>
                <a:ea typeface="Arial"/>
                <a:cs typeface="Arial"/>
                <a:sym typeface="Arial" charset="0"/>
              </a:rPr>
              <a:t>Proposed Solution:</a:t>
            </a:r>
            <a:endParaRPr lang="en-US" sz="1400" b="0" i="0" dirty="0">
              <a:solidFill>
                <a:srgbClr val="000000"/>
              </a:solidFill>
              <a:latin typeface="Arial"/>
              <a:ea typeface="Arial"/>
              <a:cs typeface="Arial"/>
              <a:sym typeface="Arial" charset="0"/>
            </a:endParaRPr>
          </a:p>
          <a:p>
            <a:r>
              <a:rPr lang="en-US" sz="1400" b="0" i="0" dirty="0">
                <a:solidFill>
                  <a:srgbClr val="000000"/>
                </a:solidFill>
                <a:latin typeface="Arial"/>
                <a:ea typeface="Arial"/>
                <a:cs typeface="Arial"/>
                <a:sym typeface="Arial" charset="0"/>
              </a:rPr>
              <a:t>The proposed solution involves replacing the Multiply-Accumulate(MAC) unit with a Wallace tree multiplier.</a:t>
            </a:r>
          </a:p>
          <a:p>
            <a:r>
              <a:rPr lang="en-US" sz="1400" b="0" i="0" dirty="0">
                <a:solidFill>
                  <a:srgbClr val="000000"/>
                </a:solidFill>
                <a:latin typeface="Arial"/>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Arial"/>
                <a:ea typeface="Arial"/>
                <a:cs typeface="Arial"/>
                <a:sym typeface="Arial" charset="0"/>
              </a:rPr>
              <a:t>The proposed design simplifies further by using simple combinational logic to design full adders (FA) and half adders (HA).</a:t>
            </a:r>
          </a:p>
          <a:p>
            <a:endParaRPr lang="en-US" sz="1400" b="0" i="0" dirty="0">
              <a:solidFill>
                <a:srgbClr val="000000"/>
              </a:solidFill>
              <a:latin typeface="Arial"/>
              <a:ea typeface="Arial"/>
              <a:cs typeface="Arial"/>
              <a:sym typeface="Arial" charset="0"/>
            </a:endParaRPr>
          </a:p>
          <a:p>
            <a:r>
              <a:rPr lang="en-US" sz="1400" b="0" i="0" dirty="0">
                <a:solidFill>
                  <a:srgbClr val="000000"/>
                </a:solidFill>
                <a:latin typeface="Arial"/>
                <a:ea typeface="Arial"/>
                <a:cs typeface="Arial"/>
                <a:sym typeface="Arial" charset="0"/>
              </a:rPr>
              <a:t>what is the proposed solution?</a:t>
            </a:r>
          </a:p>
          <a:p>
            <a:r>
              <a:rPr lang="en-US" sz="1400" b="0" i="0" dirty="0">
                <a:solidFill>
                  <a:srgbClr val="000000"/>
                </a:solidFill>
                <a:latin typeface="Arial"/>
                <a:ea typeface="Arial"/>
                <a:cs typeface="Arial"/>
                <a:sym typeface="Arial" charset="0"/>
              </a:rPr>
              <a:t>The proposed solution involves utilizing FPGA (Field-Programmable Gate Array) clusters as a hardware stack for implementing deep learning accelerators. The FPGA cluster architecture is designed to address the challenges in supporting new operations and handling varying workloads in edge computing applications. The architecture features two types of FPGA </a:t>
            </a:r>
            <a:r>
              <a:rPr lang="en-US" sz="1400" b="0" i="0" dirty="0" err="1">
                <a:solidFill>
                  <a:srgbClr val="000000"/>
                </a:solidFill>
                <a:latin typeface="Arial"/>
                <a:ea typeface="Arial"/>
                <a:cs typeface="Arial"/>
                <a:sym typeface="Arial" charset="0"/>
              </a:rPr>
              <a:t>SoCs</a:t>
            </a:r>
            <a:r>
              <a:rPr lang="en-US" sz="1400" b="0" i="0" dirty="0">
                <a:solidFill>
                  <a:srgbClr val="000000"/>
                </a:solidFill>
                <a:latin typeface="Arial"/>
                <a:ea typeface="Arial"/>
                <a:cs typeface="Arial"/>
                <a:sym typeface="Arial" charset="0"/>
              </a:rPr>
              <a:t>: a compute-</a:t>
            </a:r>
            <a:r>
              <a:rPr lang="en-US" sz="1400" b="0" i="0" dirty="0" err="1">
                <a:solidFill>
                  <a:srgbClr val="000000"/>
                </a:solidFill>
                <a:latin typeface="Arial"/>
                <a:ea typeface="Arial"/>
                <a:cs typeface="Arial"/>
                <a:sym typeface="Arial" charset="0"/>
              </a:rPr>
              <a:t>lite</a:t>
            </a:r>
            <a:r>
              <a:rPr lang="en-US" sz="1400" b="0" i="0" dirty="0">
                <a:solidFill>
                  <a:srgbClr val="000000"/>
                </a:solidFill>
                <a:latin typeface="Arial"/>
                <a:ea typeface="Arial"/>
                <a:cs typeface="Arial"/>
                <a:sym typeface="Arial" charset="0"/>
              </a:rPr>
              <a:t> cluster with up to 12 Xilinx Zynq-7020 chips and a more computationally intensive cluster with 5 </a:t>
            </a:r>
            <a:r>
              <a:rPr lang="en-US" sz="1400" b="0" i="0" dirty="0" err="1">
                <a:solidFill>
                  <a:srgbClr val="000000"/>
                </a:solidFill>
                <a:latin typeface="Arial"/>
                <a:ea typeface="Arial"/>
                <a:cs typeface="Arial"/>
                <a:sym typeface="Arial" charset="0"/>
              </a:rPr>
              <a:t>Zynq</a:t>
            </a:r>
            <a:r>
              <a:rPr lang="en-US" sz="1400" b="0" i="0" dirty="0">
                <a:solidFill>
                  <a:srgbClr val="000000"/>
                </a:solidFill>
                <a:latin typeface="Arial"/>
                <a:ea typeface="Arial"/>
                <a:cs typeface="Arial"/>
                <a:sym typeface="Arial" charset="0"/>
              </a:rPr>
              <a:t> </a:t>
            </a:r>
            <a:r>
              <a:rPr lang="en-US" sz="1400" b="0" i="0" dirty="0" err="1">
                <a:solidFill>
                  <a:srgbClr val="000000"/>
                </a:solidFill>
                <a:latin typeface="Arial"/>
                <a:ea typeface="Arial"/>
                <a:cs typeface="Arial"/>
                <a:sym typeface="Arial" charset="0"/>
              </a:rPr>
              <a:t>UltraScale</a:t>
            </a:r>
            <a:r>
              <a:rPr lang="en-US" sz="1400" b="0" i="0" dirty="0">
                <a:solidFill>
                  <a:srgbClr val="000000"/>
                </a:solidFill>
                <a:latin typeface="Arial"/>
                <a:ea typeface="Arial"/>
                <a:cs typeface="Arial"/>
                <a:sym typeface="Arial" charset="0"/>
              </a:rPr>
              <a:t>+ </a:t>
            </a:r>
            <a:r>
              <a:rPr lang="en-US" sz="1400" b="0" i="0" dirty="0" err="1">
                <a:solidFill>
                  <a:srgbClr val="000000"/>
                </a:solidFill>
                <a:latin typeface="Arial"/>
                <a:ea typeface="Arial"/>
                <a:cs typeface="Arial"/>
                <a:sym typeface="Arial" charset="0"/>
              </a:rPr>
              <a:t>MPSoC</a:t>
            </a:r>
            <a:r>
              <a:rPr lang="en-US" sz="1400" b="0" i="0" dirty="0">
                <a:solidFill>
                  <a:srgbClr val="000000"/>
                </a:solidFill>
                <a:latin typeface="Arial"/>
                <a:ea typeface="Arial"/>
                <a:cs typeface="Arial"/>
                <a:sym typeface="Arial" charset="0"/>
              </a:rPr>
              <a:t> platforms. These FPGAs are interconnected through an Ethernet switch.</a:t>
            </a:r>
          </a:p>
          <a:p>
            <a:r>
              <a:rPr lang="en-US" sz="1400" b="0" i="0" dirty="0">
                <a:solidFill>
                  <a:srgbClr val="000000"/>
                </a:solidFill>
                <a:latin typeface="Arial"/>
                <a:ea typeface="Arial"/>
                <a:cs typeface="Arial"/>
                <a:sym typeface="Arial" charset="0"/>
              </a:rPr>
              <a:t>To enhance the deep learning acceleration, the paper introduces the Versatile Tensor Accelerator (VTA), an open-source, scalable, and customizable deep learning accelerator. VTA is designed to work seamlessly with popular deep learning frameworks like Apache TVM, providing a flexible and extensible infrastructure that supports various neural network models. The modular architecture of VTA allows for customizable and </a:t>
            </a:r>
            <a:r>
              <a:rPr lang="en-US" sz="1400" b="0" i="0" dirty="0" err="1">
                <a:solidFill>
                  <a:srgbClr val="000000"/>
                </a:solidFill>
                <a:latin typeface="Arial"/>
                <a:ea typeface="Arial"/>
                <a:cs typeface="Arial"/>
                <a:sym typeface="Arial" charset="0"/>
              </a:rPr>
              <a:t>optimizable</a:t>
            </a:r>
            <a:r>
              <a:rPr lang="en-US" sz="1400" b="0" i="0" dirty="0">
                <a:solidFill>
                  <a:srgbClr val="000000"/>
                </a:solidFill>
                <a:latin typeface="Arial"/>
                <a:ea typeface="Arial"/>
                <a:cs typeface="Arial"/>
                <a:sym typeface="Arial" charset="0"/>
              </a:rPr>
              <a:t> hardware parameters to suit specific application requirements. The paper also discusses the software components running on a PC to control processes on the FPGAs.</a:t>
            </a:r>
          </a:p>
          <a:p>
            <a:r>
              <a:rPr lang="en-US" sz="1400" b="0" i="0" dirty="0">
                <a:solidFill>
                  <a:srgbClr val="000000"/>
                </a:solidFill>
                <a:latin typeface="Arial"/>
                <a:ea typeface="Arial"/>
                <a:cs typeface="Arial"/>
                <a:sym typeface="Arial" charset="0"/>
              </a:rPr>
              <a:t>In summary, the proposed solution involves a combination of FPGA cluster architecture and the Versatile Tensor Accelerator to create efficient and adaptable deep learning systems, particularly suitable for edge computing applications.</a:t>
            </a:r>
          </a:p>
          <a:p>
            <a:endParaRPr lang="en-US" sz="1400" b="0" i="0" dirty="0">
              <a:solidFill>
                <a:srgbClr val="000000"/>
              </a:solidFill>
              <a:latin typeface="Arial"/>
              <a:ea typeface="Arial"/>
              <a:cs typeface="Arial"/>
              <a:sym typeface="Arial"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17</a:t>
            </a:fld>
            <a:endParaRPr lang="en-US" sz="1400">
              <a:latin typeface="Arial" charset="0"/>
              <a:cs typeface="Arial" charset="0"/>
              <a:sym typeface="Arial" charset="0"/>
            </a:endParaRPr>
          </a:p>
        </p:txBody>
      </p:sp>
    </p:spTree>
    <p:extLst>
      <p:ext uri="{BB962C8B-B14F-4D97-AF65-F5344CB8AC3E}">
        <p14:creationId xmlns:p14="http://schemas.microsoft.com/office/powerpoint/2010/main" val="7971581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1986" name="Google Shape;265;g1397797135b_0_383:notes"/>
          <p:cNvSpPr>
            <a:spLocks noGrp="1" noRot="1" noChangeAspect="1" noTextEdit="1"/>
          </p:cNvSpPr>
          <p:nvPr>
            <p:ph type="sldImg" idx="2"/>
          </p:nvPr>
        </p:nvSpPr>
        <p:spPr>
          <a:noFill/>
          <a:ln cap="flat">
            <a:headEnd/>
            <a:tailEnd/>
          </a:ln>
        </p:spPr>
      </p:sp>
      <p:sp>
        <p:nvSpPr>
          <p:cNvPr id="41987" name="Google Shape;266;g1397797135b_0_383:notes"/>
          <p:cNvSpPr txBox="1">
            <a:spLocks noGrp="1"/>
          </p:cNvSpPr>
          <p:nvPr>
            <p:ph type="body" idx="1"/>
          </p:nvPr>
        </p:nvSpPr>
        <p:spPr>
          <a:noFill/>
        </p:spPr>
        <p:txBody>
          <a:bodyPr/>
          <a:lstStyle/>
          <a:p>
            <a:pPr marL="0" indent="0" eaLnBrk="1" hangingPunct="1">
              <a:spcBef>
                <a:spcPts val="513"/>
              </a:spcBef>
              <a:buSzPts val="1400"/>
            </a:pPr>
            <a:endParaRPr lang="en-US" sz="1700">
              <a:latin typeface="Calibri" pitchFamily="34" charset="0"/>
              <a:cs typeface="Calibri" pitchFamily="34" charset="0"/>
              <a:sym typeface="Calibri" pitchFamily="34" charset="0"/>
            </a:endParaRPr>
          </a:p>
        </p:txBody>
      </p:sp>
      <p:sp>
        <p:nvSpPr>
          <p:cNvPr id="41988" name="Google Shape;267;g1397797135b_0_383:notes"/>
          <p:cNvSpPr>
            <a:spLocks noGrp="1"/>
          </p:cNvSpPr>
          <p:nvPr>
            <p:ph type="sldNum" sz="quarter" idx="12"/>
          </p:nvPr>
        </p:nvSpPr>
        <p:spPr>
          <a:noFill/>
        </p:spPr>
        <p:txBody>
          <a:bodyPr/>
          <a:lstStyle/>
          <a:p>
            <a:pPr algn="l"/>
            <a:fld id="{EC871EFB-82EC-41F0-9940-067BE0C14273}" type="slidenum">
              <a:rPr lang="en-CA" sz="1400">
                <a:latin typeface="Arial" charset="0"/>
                <a:cs typeface="Arial" charset="0"/>
                <a:sym typeface="Arial" charset="0"/>
              </a:rPr>
              <a:pPr algn="l"/>
              <a:t>18</a:t>
            </a:fld>
            <a:endParaRPr lang="en-US" sz="1400">
              <a:latin typeface="Arial" charset="0"/>
              <a:cs typeface="Arial" charset="0"/>
              <a:sym typeface="Arial" charset="0"/>
            </a:endParaRPr>
          </a:p>
        </p:txBody>
      </p:sp>
    </p:spTree>
    <p:extLst>
      <p:ext uri="{BB962C8B-B14F-4D97-AF65-F5344CB8AC3E}">
        <p14:creationId xmlns:p14="http://schemas.microsoft.com/office/powerpoint/2010/main" val="12342598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What is the paper about?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FPGA vs. ASIC in deep learning: performance and area costs.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Quantitative comparison of three CNN architectures on both platforms.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Potential FPGA architectural modifications for efficiency.</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marR="0">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Problem:</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Focus on FPGA vs. ASIC efficiency in CNN inference.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Quantitative field and results comparison.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Discussion of FPGA advantages and drawbacks in deep learning.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19</a:t>
            </a:fld>
            <a:endParaRPr lang="en-US" sz="1400">
              <a:latin typeface="Arial" charset="0"/>
              <a:cs typeface="Arial" charset="0"/>
              <a:sym typeface="Arial" charset="0"/>
            </a:endParaRPr>
          </a:p>
        </p:txBody>
      </p:sp>
    </p:spTree>
    <p:extLst>
      <p:ext uri="{BB962C8B-B14F-4D97-AF65-F5344CB8AC3E}">
        <p14:creationId xmlns:p14="http://schemas.microsoft.com/office/powerpoint/2010/main" val="2533245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5842" name="Google Shape;239;p4:notes"/>
          <p:cNvSpPr>
            <a:spLocks noGrp="1" noRot="1" noChangeAspect="1" noTextEdit="1"/>
          </p:cNvSpPr>
          <p:nvPr>
            <p:ph type="sldImg" idx="2"/>
          </p:nvPr>
        </p:nvSpPr>
        <p:spPr>
          <a:noFill/>
          <a:ln cap="flat"/>
        </p:spPr>
      </p:sp>
      <p:sp>
        <p:nvSpPr>
          <p:cNvPr id="35843" name="Google Shape;240;p4:notes"/>
          <p:cNvSpPr txBox="1">
            <a:spLocks noGrp="1"/>
          </p:cNvSpPr>
          <p:nvPr>
            <p:ph type="body" idx="1"/>
          </p:nvPr>
        </p:nvSpPr>
        <p:spPr>
          <a:noFill/>
          <a:ln/>
        </p:spPr>
        <p:txBody>
          <a:bodyPr/>
          <a:lstStyle/>
          <a:p>
            <a:pPr marL="495300" indent="0" fontAlgn="auto">
              <a:spcBef>
                <a:spcPts val="600"/>
              </a:spcBef>
              <a:spcAft>
                <a:spcPts val="0"/>
              </a:spcAft>
              <a:buClr>
                <a:srgbClr val="363837"/>
              </a:buClr>
              <a:buSzPts val="1800"/>
              <a:buFont typeface="Roboto"/>
              <a:buNone/>
              <a:defRPr/>
            </a:pPr>
            <a:r>
              <a:rPr lang="en-US" sz="2000" b="0" i="0" dirty="0">
                <a:solidFill>
                  <a:srgbClr val="374151"/>
                </a:solidFill>
                <a:effectLst/>
                <a:latin typeface="+mj-lt"/>
              </a:rPr>
              <a:t>In this presentation this are our contents:</a:t>
            </a:r>
          </a:p>
          <a:p>
            <a:pPr marL="495300" indent="0" fontAlgn="auto">
              <a:spcBef>
                <a:spcPts val="600"/>
              </a:spcBef>
              <a:spcAft>
                <a:spcPts val="0"/>
              </a:spcAft>
              <a:buClr>
                <a:srgbClr val="363837"/>
              </a:buClr>
              <a:buSzPts val="1800"/>
              <a:buFont typeface="Roboto"/>
              <a:buNone/>
              <a:defRPr/>
            </a:pPr>
            <a:r>
              <a:rPr lang="en-US" sz="2000" b="0" i="0" dirty="0">
                <a:solidFill>
                  <a:srgbClr val="374151"/>
                </a:solidFill>
                <a:effectLst/>
                <a:latin typeface="+mj-lt"/>
              </a:rPr>
              <a:t>First we will explore Deep learning, a cornerstone of artificial intelligence, powers applications from image recognition to natural language processing. </a:t>
            </a:r>
          </a:p>
          <a:p>
            <a:pPr marL="495300" indent="0" fontAlgn="auto">
              <a:spcBef>
                <a:spcPts val="600"/>
              </a:spcBef>
              <a:spcAft>
                <a:spcPts val="0"/>
              </a:spcAft>
              <a:buClr>
                <a:srgbClr val="363837"/>
              </a:buClr>
              <a:buSzPts val="1800"/>
              <a:buFont typeface="Roboto"/>
              <a:buNone/>
              <a:defRPr/>
            </a:pPr>
            <a:r>
              <a:rPr lang="en-US" sz="2000" b="0" i="0" dirty="0">
                <a:solidFill>
                  <a:srgbClr val="374151"/>
                </a:solidFill>
                <a:effectLst/>
                <a:latin typeface="+mj-lt"/>
              </a:rPr>
              <a:t>Then we will explore versatile technologies such as Field Programmable Gate Arrays (FPGAs) known for adaptability, custom-designed Application-Specific Integrated Circuits (ASICs) offering high performance, and Graphics Processing Units (GPUs) known for parallel processing. Additionally, we'll uncover the innovative Silicon Large Grain Objects (</a:t>
            </a:r>
            <a:r>
              <a:rPr lang="en-US" sz="2000" b="0" i="0" dirty="0" err="1">
                <a:solidFill>
                  <a:srgbClr val="374151"/>
                </a:solidFill>
                <a:effectLst/>
                <a:latin typeface="+mj-lt"/>
              </a:rPr>
              <a:t>SiLaGO</a:t>
            </a:r>
            <a:r>
              <a:rPr lang="en-US" sz="2000" b="0" i="0" dirty="0">
                <a:solidFill>
                  <a:srgbClr val="374151"/>
                </a:solidFill>
                <a:effectLst/>
                <a:latin typeface="+mj-lt"/>
              </a:rPr>
              <a:t>).</a:t>
            </a:r>
            <a:endParaRPr lang="en-US" sz="1700" dirty="0">
              <a:latin typeface="+mj-lt"/>
              <a:cs typeface="Calibri" pitchFamily="34" charset="0"/>
              <a:sym typeface="Calibri" pitchFamily="34" charset="0"/>
            </a:endParaRPr>
          </a:p>
        </p:txBody>
      </p:sp>
      <p:sp>
        <p:nvSpPr>
          <p:cNvPr id="35844" name="Google Shape;241;p4:notes"/>
          <p:cNvSpPr>
            <a:spLocks noGrp="1"/>
          </p:cNvSpPr>
          <p:nvPr>
            <p:ph type="sldNum" sz="quarter" idx="12"/>
          </p:nvPr>
        </p:nvSpPr>
        <p:spPr>
          <a:noFill/>
        </p:spPr>
        <p:txBody>
          <a:bodyPr/>
          <a:lstStyle/>
          <a:p>
            <a:fld id="{E389993C-92BC-49A3-8341-025743ADEAC9}" type="slidenum">
              <a:rPr lang="en-CA" sz="1400">
                <a:latin typeface="Arial" charset="0"/>
                <a:cs typeface="Arial" charset="0"/>
                <a:sym typeface="Arial" charset="0"/>
              </a:rPr>
              <a:pPr/>
              <a:t>2</a:t>
            </a:fld>
            <a:endParaRPr lang="en-US" sz="1400">
              <a:latin typeface="Arial" charset="0"/>
              <a:cs typeface="Arial" charset="0"/>
              <a:sym typeface="Arial"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a:solidFill>
                  <a:srgbClr val="FFFFFF"/>
                </a:solidFill>
                <a:latin typeface="Roboto" charset="0"/>
                <a:ea typeface="Roboto" charset="0"/>
                <a:cs typeface="Roboto" charset="0"/>
                <a:sym typeface="Roboto" charset="0"/>
              </a:rPr>
              <a:t>It’s saved significat amount of memory because 8/16 bit data converted into 1 bit. For it memory usage reduced 8/16 times.</a:t>
            </a:r>
            <a:endParaRPr lang="en-US" sz="170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20</a:t>
            </a:fld>
            <a:endParaRPr lang="en-US" sz="1400">
              <a:latin typeface="Arial" charset="0"/>
              <a:cs typeface="Arial" charset="0"/>
              <a:sym typeface="Arial" charset="0"/>
            </a:endParaRPr>
          </a:p>
        </p:txBody>
      </p:sp>
    </p:spTree>
    <p:extLst>
      <p:ext uri="{BB962C8B-B14F-4D97-AF65-F5344CB8AC3E}">
        <p14:creationId xmlns:p14="http://schemas.microsoft.com/office/powerpoint/2010/main" val="35806108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a:solidFill>
                  <a:srgbClr val="FFFFFF"/>
                </a:solidFill>
                <a:latin typeface="Roboto" charset="0"/>
                <a:ea typeface="Roboto" charset="0"/>
                <a:cs typeface="Roboto" charset="0"/>
                <a:sym typeface="Roboto" charset="0"/>
              </a:rPr>
              <a:t>It’s saved significat amount of memory because 8/16 bit data converted into 1 bit. For it memory usage reduced 8/16 times.</a:t>
            </a:r>
            <a:endParaRPr lang="en-US" sz="170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21</a:t>
            </a:fld>
            <a:endParaRPr lang="en-US" sz="1400">
              <a:latin typeface="Arial" charset="0"/>
              <a:cs typeface="Arial" charset="0"/>
              <a:sym typeface="Arial" charset="0"/>
            </a:endParaRPr>
          </a:p>
        </p:txBody>
      </p:sp>
    </p:spTree>
    <p:extLst>
      <p:ext uri="{BB962C8B-B14F-4D97-AF65-F5344CB8AC3E}">
        <p14:creationId xmlns:p14="http://schemas.microsoft.com/office/powerpoint/2010/main" val="9646208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What is the paper about?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Challenge: High energy consumption and latency in deep learning computations.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Solution: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DeepOpt</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 an optimization framework for ASIC-based systolic hardware accelerators.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Goal: Optimize energy and latency through layer-specific and hardware-specific scheduling.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marR="0">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Problem:</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Problem: Scheduling computations in each layer of a CNN on a DL accelerator.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Difficulty: Numerous parameters, limited hardware resources, and variable factors.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Impact: Decisions affect energy and throughput due to memory transaction bottlenecks.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22</a:t>
            </a:fld>
            <a:endParaRPr lang="en-US" sz="1400">
              <a:latin typeface="Arial" charset="0"/>
              <a:cs typeface="Arial" charset="0"/>
              <a:sym typeface="Arial" charset="0"/>
            </a:endParaRPr>
          </a:p>
        </p:txBody>
      </p:sp>
    </p:spTree>
    <p:extLst>
      <p:ext uri="{BB962C8B-B14F-4D97-AF65-F5344CB8AC3E}">
        <p14:creationId xmlns:p14="http://schemas.microsoft.com/office/powerpoint/2010/main" val="9509802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a:solidFill>
                  <a:srgbClr val="FFFFFF"/>
                </a:solidFill>
                <a:latin typeface="Roboto" charset="0"/>
                <a:ea typeface="Roboto" charset="0"/>
                <a:cs typeface="Roboto" charset="0"/>
                <a:sym typeface="Roboto" charset="0"/>
              </a:rPr>
              <a:t>It’s saved significat amount of memory because 8/16 bit data converted into 1 bit. For it memory usage reduced 8/16 times.</a:t>
            </a:r>
            <a:endParaRPr lang="en-US" sz="170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23</a:t>
            </a:fld>
            <a:endParaRPr lang="en-US" sz="1400">
              <a:latin typeface="Arial" charset="0"/>
              <a:cs typeface="Arial" charset="0"/>
              <a:sym typeface="Arial" charset="0"/>
            </a:endParaRPr>
          </a:p>
        </p:txBody>
      </p:sp>
    </p:spTree>
    <p:extLst>
      <p:ext uri="{BB962C8B-B14F-4D97-AF65-F5344CB8AC3E}">
        <p14:creationId xmlns:p14="http://schemas.microsoft.com/office/powerpoint/2010/main" val="29375141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dirty="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dirty="0">
                <a:solidFill>
                  <a:srgbClr val="FFFFFF"/>
                </a:solidFill>
                <a:latin typeface="Roboto" charset="0"/>
                <a:ea typeface="Roboto" charset="0"/>
                <a:cs typeface="Roboto" charset="0"/>
                <a:sym typeface="Roboto" charset="0"/>
              </a:rPr>
              <a:t>It’s saved </a:t>
            </a:r>
            <a:r>
              <a:rPr lang="en-CA" sz="1700" dirty="0" err="1">
                <a:solidFill>
                  <a:srgbClr val="FFFFFF"/>
                </a:solidFill>
                <a:latin typeface="Roboto" charset="0"/>
                <a:ea typeface="Roboto" charset="0"/>
                <a:cs typeface="Roboto" charset="0"/>
                <a:sym typeface="Roboto" charset="0"/>
              </a:rPr>
              <a:t>significat</a:t>
            </a:r>
            <a:r>
              <a:rPr lang="en-CA" sz="1700" dirty="0">
                <a:solidFill>
                  <a:srgbClr val="FFFFFF"/>
                </a:solidFill>
                <a:latin typeface="Roboto" charset="0"/>
                <a:ea typeface="Roboto" charset="0"/>
                <a:cs typeface="Roboto" charset="0"/>
                <a:sym typeface="Roboto" charset="0"/>
              </a:rPr>
              <a:t> amount of memory because 8/16 bit data converted into 1 bit. For it memory usage reduced 8/16 times.</a:t>
            </a:r>
            <a:endParaRPr lang="en-US" sz="1700" dirty="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24</a:t>
            </a:fld>
            <a:endParaRPr lang="en-US" sz="1400">
              <a:latin typeface="Arial" charset="0"/>
              <a:cs typeface="Arial" charset="0"/>
              <a:sym typeface="Arial" charset="0"/>
            </a:endParaRPr>
          </a:p>
        </p:txBody>
      </p:sp>
    </p:spTree>
    <p:extLst>
      <p:ext uri="{BB962C8B-B14F-4D97-AF65-F5344CB8AC3E}">
        <p14:creationId xmlns:p14="http://schemas.microsoft.com/office/powerpoint/2010/main" val="2297719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7890" name="Google Shape;277;p3:notes"/>
          <p:cNvSpPr>
            <a:spLocks noGrp="1" noRot="1" noChangeAspect="1" noTextEdit="1"/>
          </p:cNvSpPr>
          <p:nvPr>
            <p:ph type="sldImg" idx="2"/>
          </p:nvPr>
        </p:nvSpPr>
        <p:spPr>
          <a:noFill/>
          <a:ln cap="flat"/>
        </p:spPr>
      </p:sp>
      <p:sp>
        <p:nvSpPr>
          <p:cNvPr id="37891" name="Google Shape;278;p3:notes"/>
          <p:cNvSpPr txBox="1">
            <a:spLocks noGrp="1"/>
          </p:cNvSpPr>
          <p:nvPr>
            <p:ph type="body" idx="1"/>
          </p:nvPr>
        </p:nvSpPr>
        <p:spPr>
          <a:noFill/>
          <a:ln/>
        </p:spPr>
        <p:txBody>
          <a:bodyPr/>
          <a:lstStyle/>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br>
              <a:rPr lang="en-US" sz="2000" dirty="0">
                <a:latin typeface="+mj-lt"/>
              </a:rPr>
            </a:br>
            <a:r>
              <a:rPr lang="en-US" sz="2000" b="0" i="0" dirty="0">
                <a:solidFill>
                  <a:srgbClr val="374151"/>
                </a:solidFill>
                <a:effectLst/>
                <a:latin typeface="+mj-lt"/>
              </a:rPr>
              <a:t>"Deep learning, a subset of artificial intelligence, empowers machines to learn and make decisions by mimicking the intricate neural networks of the human brain, revolutionizing the way we approach complex problem-solving.“</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A Deep learning Network should have 3 different layer Input layer, Hidden layer, and output layer</a:t>
            </a:r>
          </a:p>
          <a:p>
            <a:pPr marL="0" marR="0" lvl="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dirty="0">
                <a:solidFill>
                  <a:srgbClr val="363837"/>
                </a:solidFill>
                <a:latin typeface="+mj-lt"/>
                <a:sym typeface="Roboto" charset="0"/>
              </a:rPr>
              <a:t>The hidden layer may composed of multiple layers of nodes that receive input from other layers and produce an output until a final result is reached</a:t>
            </a:r>
            <a:r>
              <a:rPr lang="en-US" sz="1600" dirty="0">
                <a:latin typeface="+mj-lt"/>
              </a:rPr>
              <a:t>.</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Example of DNN:</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 there</a:t>
            </a:r>
            <a:r>
              <a:rPr lang="en-US" sz="1600" b="1" kern="0" baseline="0" dirty="0">
                <a:solidFill>
                  <a:srgbClr val="363837"/>
                </a:solidFill>
                <a:latin typeface="+mj-lt"/>
                <a:ea typeface="Roboto"/>
                <a:cs typeface="Roboto"/>
                <a:sym typeface="Roboto"/>
              </a:rPr>
              <a:t> are lots of more like Recurrent Neural Network (RNN), LSTM, different type of VGG and </a:t>
            </a:r>
            <a:r>
              <a:rPr lang="en-US" sz="1600" b="1" kern="0" baseline="0" dirty="0" err="1">
                <a:solidFill>
                  <a:srgbClr val="363837"/>
                </a:solidFill>
                <a:latin typeface="+mj-lt"/>
                <a:ea typeface="Roboto"/>
                <a:cs typeface="Roboto"/>
                <a:sym typeface="Roboto"/>
              </a:rPr>
              <a:t>etc</a:t>
            </a:r>
            <a:endParaRPr lang="en-US" sz="1600" b="1" kern="0" baseline="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baseline="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Consist of :</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But different NL</a:t>
            </a:r>
            <a:r>
              <a:rPr lang="en-US" sz="1600" b="1" kern="0" baseline="0" dirty="0">
                <a:solidFill>
                  <a:srgbClr val="363837"/>
                </a:solidFill>
                <a:latin typeface="+mj-lt"/>
                <a:ea typeface="Roboto"/>
                <a:cs typeface="Roboto"/>
                <a:sym typeface="Roboto"/>
              </a:rPr>
              <a:t> have different architecture and implementation. </a:t>
            </a:r>
            <a:endParaRPr lang="en-US" sz="1600" b="1" kern="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dirty="0">
              <a:solidFill>
                <a:srgbClr val="363837"/>
              </a:solidFill>
              <a:latin typeface="+mj-lt"/>
              <a:ea typeface="Roboto"/>
              <a:cs typeface="Roboto"/>
              <a:sym typeface="Roboto"/>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37892" name="Google Shape;279;p3:notes"/>
          <p:cNvSpPr>
            <a:spLocks noGrp="1"/>
          </p:cNvSpPr>
          <p:nvPr>
            <p:ph type="sldNum" sz="quarter" idx="12"/>
          </p:nvPr>
        </p:nvSpPr>
        <p:spPr>
          <a:noFill/>
        </p:spPr>
        <p:txBody>
          <a:bodyPr/>
          <a:lstStyle/>
          <a:p>
            <a:fld id="{92C99A56-E8CF-4323-802F-D747772DA0CA}" type="slidenum">
              <a:rPr lang="en-CA" sz="1400">
                <a:latin typeface="Arial" charset="0"/>
                <a:cs typeface="Arial" charset="0"/>
                <a:sym typeface="Arial" charset="0"/>
              </a:rPr>
              <a:pPr/>
              <a:t>3</a:t>
            </a:fld>
            <a:endParaRPr lang="en-US" sz="1400">
              <a:latin typeface="Arial" charset="0"/>
              <a:cs typeface="Arial" charset="0"/>
              <a:sym typeface="Arial"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8914" name="Google Shape;277;p3:notes"/>
          <p:cNvSpPr>
            <a:spLocks noGrp="1" noRot="1" noChangeAspect="1" noTextEdit="1"/>
          </p:cNvSpPr>
          <p:nvPr>
            <p:ph type="sldImg" idx="2"/>
          </p:nvPr>
        </p:nvSpPr>
        <p:spPr>
          <a:noFill/>
          <a:ln cap="flat"/>
        </p:spPr>
      </p:sp>
      <p:sp>
        <p:nvSpPr>
          <p:cNvPr id="38915" name="Google Shape;278;p3:notes"/>
          <p:cNvSpPr txBox="1">
            <a:spLocks noGrp="1"/>
          </p:cNvSpPr>
          <p:nvPr>
            <p:ph type="body" idx="1"/>
          </p:nvPr>
        </p:nvSpPr>
        <p:spPr>
          <a:noFill/>
          <a:ln/>
        </p:spPr>
        <p:txBody>
          <a:bodyPr/>
          <a:lstStyle/>
          <a:p>
            <a:pPr marL="0" indent="0" eaLnBrk="1" hangingPunct="1">
              <a:buSzPts val="1400"/>
            </a:pPr>
            <a:r>
              <a:rPr lang="en-US" sz="1700" dirty="0">
                <a:latin typeface="Calibri" pitchFamily="34" charset="0"/>
                <a:cs typeface="Calibri" pitchFamily="34" charset="0"/>
                <a:sym typeface="Calibri" pitchFamily="34" charset="0"/>
              </a:rPr>
              <a:t>A field-programmable gate array (FPGA) is a type of integrated circuit that can be programmed or reprogrammed  after manufacturing. </a:t>
            </a: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r>
              <a:rPr lang="en-US" sz="1700" dirty="0">
                <a:latin typeface="Calibri" pitchFamily="34" charset="0"/>
                <a:cs typeface="Calibri" pitchFamily="34" charset="0"/>
                <a:sym typeface="Calibri" pitchFamily="34" charset="0"/>
              </a:rPr>
              <a:t>It consists … that can be configured to perform various digital functions. </a:t>
            </a: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r>
              <a:rPr lang="en-US" sz="1700" dirty="0">
                <a:latin typeface="Calibri" pitchFamily="34" charset="0"/>
                <a:cs typeface="Calibri" pitchFamily="34" charset="0"/>
                <a:sym typeface="Calibri" pitchFamily="34" charset="0"/>
              </a:rPr>
              <a:t>FPGAs are commonly used in applications where flexibility, speed, and parallel processing capabilities are required, such as in telecommunications, automotive, aerospace, and industrial sectors.</a:t>
            </a: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38916" name="Google Shape;279;p3:notes"/>
          <p:cNvSpPr>
            <a:spLocks noGrp="1"/>
          </p:cNvSpPr>
          <p:nvPr>
            <p:ph type="sldNum" sz="quarter" idx="12"/>
          </p:nvPr>
        </p:nvSpPr>
        <p:spPr>
          <a:noFill/>
        </p:spPr>
        <p:txBody>
          <a:bodyPr/>
          <a:lstStyle/>
          <a:p>
            <a:fld id="{EB11329A-CBE8-491A-AB63-9843462714BB}" type="slidenum">
              <a:rPr lang="en-CA" sz="1400">
                <a:latin typeface="Arial" charset="0"/>
                <a:cs typeface="Arial" charset="0"/>
                <a:sym typeface="Arial" charset="0"/>
              </a:rPr>
              <a:pPr/>
              <a:t>4</a:t>
            </a:fld>
            <a:endParaRPr lang="en-US" sz="1400">
              <a:latin typeface="Arial" charset="0"/>
              <a:cs typeface="Arial" charset="0"/>
              <a:sym typeface="Arial"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9938" name="Google Shape;277;p3:notes"/>
          <p:cNvSpPr>
            <a:spLocks noGrp="1" noRot="1" noChangeAspect="1" noTextEdit="1"/>
          </p:cNvSpPr>
          <p:nvPr>
            <p:ph type="sldImg" idx="2"/>
          </p:nvPr>
        </p:nvSpPr>
        <p:spPr>
          <a:noFill/>
          <a:ln cap="flat"/>
        </p:spPr>
      </p:sp>
      <p:sp>
        <p:nvSpPr>
          <p:cNvPr id="278" name="Google Shape;278;p3:notes"/>
          <p:cNvSpPr txBox="1">
            <a:spLocks noGrp="1"/>
          </p:cNvSpPr>
          <p:nvPr>
            <p:ph type="body" idx="1"/>
          </p:nvPr>
        </p:nvSpPr>
        <p:spPr>
          <a:noFill/>
          <a:ln/>
        </p:spPr>
        <p:txBody>
          <a:bodyPr spcFirstLastPara="1">
            <a:noAutofit/>
          </a:bodyPr>
          <a:lstStyle/>
          <a:p>
            <a:pPr algn="just" rtl="0">
              <a:spcBef>
                <a:spcPts val="0"/>
              </a:spcBef>
              <a:spcAft>
                <a:spcPts val="0"/>
              </a:spcAft>
            </a:pPr>
            <a:r>
              <a:rPr lang="en-US" sz="1800" b="0" i="0" u="none" strike="noStrike" dirty="0">
                <a:solidFill>
                  <a:srgbClr val="000000"/>
                </a:solidFill>
                <a:effectLst/>
                <a:latin typeface="+mj-lt"/>
              </a:rPr>
              <a:t>The utilization of FPGAs in deep learning design offers several notable benefits. </a:t>
            </a:r>
          </a:p>
          <a:p>
            <a:pPr algn="just" rtl="0">
              <a:spcBef>
                <a:spcPts val="0"/>
              </a:spcBef>
              <a:spcAft>
                <a:spcPts val="0"/>
              </a:spcAft>
            </a:pPr>
            <a:r>
              <a:rPr lang="en-US" sz="1800" b="0" i="0" u="none" strike="noStrike" dirty="0">
                <a:solidFill>
                  <a:srgbClr val="000000"/>
                </a:solidFill>
                <a:effectLst/>
                <a:latin typeface="+mj-lt"/>
              </a:rPr>
              <a:t>Firstly, FPGAs enable the design of neural networks in a more efficient manner compared to traditional architectures like CPUs and GPUs. </a:t>
            </a:r>
          </a:p>
          <a:p>
            <a:pPr algn="just" rtl="0">
              <a:spcBef>
                <a:spcPts val="0"/>
              </a:spcBef>
              <a:spcAft>
                <a:spcPts val="0"/>
              </a:spcAft>
            </a:pPr>
            <a:endParaRPr lang="en-US" sz="1800" b="0" i="0" u="none" strike="noStrike" dirty="0">
              <a:solidFill>
                <a:srgbClr val="000000"/>
              </a:solidFill>
              <a:effectLst/>
              <a:latin typeface="+mj-lt"/>
            </a:endParaRPr>
          </a:p>
          <a:p>
            <a:pPr algn="just" rtl="0">
              <a:spcBef>
                <a:spcPts val="0"/>
              </a:spcBef>
              <a:spcAft>
                <a:spcPts val="0"/>
              </a:spcAft>
            </a:pPr>
            <a:r>
              <a:rPr lang="en-US" sz="1800" b="0" i="0" u="none" strike="noStrike" dirty="0">
                <a:solidFill>
                  <a:srgbClr val="000000"/>
                </a:solidFill>
                <a:effectLst/>
                <a:latin typeface="+mj-lt"/>
              </a:rPr>
              <a:t>Secondly, FPGAs are inherently reconfigurable. This reconfigurability enhances the versatility of deep learning models and facilitates rapid prototyping. </a:t>
            </a:r>
          </a:p>
          <a:p>
            <a:pPr algn="just" rtl="0">
              <a:spcBef>
                <a:spcPts val="0"/>
              </a:spcBef>
              <a:spcAft>
                <a:spcPts val="0"/>
              </a:spcAft>
            </a:pPr>
            <a:r>
              <a:rPr lang="en-US" sz="1800" b="0" i="0" u="none" strike="noStrike" dirty="0">
                <a:solidFill>
                  <a:srgbClr val="000000"/>
                </a:solidFill>
                <a:effectLst/>
                <a:latin typeface="+mj-lt"/>
              </a:rPr>
              <a:t>Thirdly, FPGAs exhibit lower power consumption in comparison to CPUs and GPUs, particularly advantageous in energy-sensitive applications. </a:t>
            </a:r>
          </a:p>
          <a:p>
            <a:pPr algn="just" rtl="0">
              <a:spcBef>
                <a:spcPts val="0"/>
              </a:spcBef>
              <a:spcAft>
                <a:spcPts val="0"/>
              </a:spcAft>
            </a:pPr>
            <a:endParaRPr lang="en-US" sz="1800" b="0" i="0" u="none" strike="noStrike" dirty="0">
              <a:solidFill>
                <a:srgbClr val="000000"/>
              </a:solidFill>
              <a:effectLst/>
              <a:latin typeface="+mj-lt"/>
            </a:endParaRPr>
          </a:p>
          <a:p>
            <a:pPr algn="just" rtl="0">
              <a:spcBef>
                <a:spcPts val="0"/>
              </a:spcBef>
              <a:spcAft>
                <a:spcPts val="0"/>
              </a:spcAft>
            </a:pPr>
            <a:r>
              <a:rPr lang="en-US" sz="1800" b="0" i="0" u="none" strike="noStrike" dirty="0">
                <a:solidFill>
                  <a:srgbClr val="000000"/>
                </a:solidFill>
                <a:effectLst/>
                <a:latin typeface="+mj-lt"/>
              </a:rPr>
              <a:t>The fourth benefit lies in the flexibility of FPGAs, allowing for the implementation of diverse neural network structures.</a:t>
            </a:r>
          </a:p>
          <a:p>
            <a:pPr algn="just" rtl="0">
              <a:spcBef>
                <a:spcPts val="0"/>
              </a:spcBef>
              <a:spcAft>
                <a:spcPts val="0"/>
              </a:spcAft>
            </a:pPr>
            <a:endParaRPr lang="en-US" sz="2400" b="0" dirty="0">
              <a:effectLst/>
              <a:latin typeface="+mj-lt"/>
            </a:endParaRPr>
          </a:p>
          <a:p>
            <a:pPr algn="just" rtl="0">
              <a:spcBef>
                <a:spcPts val="0"/>
              </a:spcBef>
              <a:spcAft>
                <a:spcPts val="0"/>
              </a:spcAft>
            </a:pPr>
            <a:r>
              <a:rPr lang="en-US" sz="1800" b="0" i="0" u="none" strike="noStrike" dirty="0">
                <a:solidFill>
                  <a:srgbClr val="000000"/>
                </a:solidFill>
                <a:effectLst/>
                <a:latin typeface="+mj-lt"/>
              </a:rPr>
              <a:t>Despite GPUs and CPUs being known for their faster processing speeds, FPGAs offer distinct advantages that make them a compelling choice for certain applications. FPGAs, not necessarily as fast as GPUs or CPUs in terms of clock frequency, </a:t>
            </a:r>
          </a:p>
          <a:p>
            <a:pPr algn="just" rtl="0">
              <a:spcBef>
                <a:spcPts val="0"/>
              </a:spcBef>
              <a:spcAft>
                <a:spcPts val="0"/>
              </a:spcAft>
            </a:pPr>
            <a:r>
              <a:rPr lang="en-US" sz="1800" b="0" i="0" u="none" strike="noStrike" dirty="0">
                <a:solidFill>
                  <a:srgbClr val="000000"/>
                </a:solidFill>
                <a:effectLst/>
                <a:latin typeface="+mj-lt"/>
              </a:rPr>
              <a:t>But they are able to execute operations in a few clock periods. This efficiency allows FPGAs to achieve competitive performance in real-time data processing.</a:t>
            </a:r>
            <a:endParaRPr lang="en-US" sz="2400" b="0" dirty="0">
              <a:effectLst/>
              <a:latin typeface="+mj-lt"/>
            </a:endParaRPr>
          </a:p>
          <a:p>
            <a:br>
              <a:rPr lang="en-US" sz="2400" dirty="0">
                <a:latin typeface="+mj-lt"/>
              </a:rPr>
            </a:br>
            <a:endParaRPr sz="1700" dirty="0">
              <a:solidFill>
                <a:schemeClr val="dk1"/>
              </a:solidFill>
              <a:latin typeface="+mj-lt"/>
              <a:ea typeface="Calibri"/>
              <a:cs typeface="Calibri"/>
              <a:sym typeface="Calibri"/>
            </a:endParaRPr>
          </a:p>
        </p:txBody>
      </p:sp>
      <p:sp>
        <p:nvSpPr>
          <p:cNvPr id="39940" name="Google Shape;279;p3:notes"/>
          <p:cNvSpPr>
            <a:spLocks noGrp="1"/>
          </p:cNvSpPr>
          <p:nvPr>
            <p:ph type="sldNum" sz="quarter" idx="12"/>
          </p:nvPr>
        </p:nvSpPr>
        <p:spPr>
          <a:noFill/>
        </p:spPr>
        <p:txBody>
          <a:bodyPr/>
          <a:lstStyle/>
          <a:p>
            <a:fld id="{12A5C60C-B911-4CC2-AE81-972F7F481D12}" type="slidenum">
              <a:rPr lang="en-CA" sz="1400">
                <a:latin typeface="Arial" charset="0"/>
                <a:cs typeface="Arial" charset="0"/>
                <a:sym typeface="Arial" charset="0"/>
              </a:rPr>
              <a:pPr/>
              <a:t>5</a:t>
            </a:fld>
            <a:endParaRPr lang="en-US" sz="1400">
              <a:latin typeface="Arial" charset="0"/>
              <a:cs typeface="Arial" charset="0"/>
              <a:sym typeface="Arial"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0962" name="Google Shape;277;p3:notes"/>
          <p:cNvSpPr>
            <a:spLocks noGrp="1" noRot="1" noChangeAspect="1" noTextEdit="1"/>
          </p:cNvSpPr>
          <p:nvPr>
            <p:ph type="sldImg" idx="2"/>
          </p:nvPr>
        </p:nvSpPr>
        <p:spPr>
          <a:noFill/>
          <a:ln cap="flat"/>
        </p:spPr>
      </p:sp>
      <p:sp>
        <p:nvSpPr>
          <p:cNvPr id="278" name="Google Shape;278;p3:notes"/>
          <p:cNvSpPr txBox="1">
            <a:spLocks noGrp="1"/>
          </p:cNvSpPr>
          <p:nvPr>
            <p:ph type="body" idx="1"/>
          </p:nvPr>
        </p:nvSpPr>
        <p:spPr>
          <a:noFill/>
          <a:ln/>
        </p:spPr>
        <p:txBody>
          <a:bodyPr spcFirstLastPara="1">
            <a:noAutofit/>
          </a:bodyPr>
          <a:lstStyle/>
          <a:p>
            <a:pPr eaLnBrk="1" fontAlgn="auto" hangingPunct="1">
              <a:spcBef>
                <a:spcPts val="510"/>
              </a:spcBef>
              <a:spcAft>
                <a:spcPts val="0"/>
              </a:spcAft>
              <a:buSzPts val="1400"/>
              <a:buFont typeface="Arial"/>
              <a:buNone/>
              <a:defRPr/>
            </a:pPr>
            <a:r>
              <a:rPr lang="en-US" sz="1700" dirty="0">
                <a:solidFill>
                  <a:schemeClr val="dk1"/>
                </a:solidFill>
                <a:latin typeface="+mj-lt"/>
                <a:ea typeface="Calibri"/>
                <a:cs typeface="Calibri"/>
                <a:sym typeface="Calibri"/>
              </a:rPr>
              <a:t>1) Reconfigurable Cost:</a:t>
            </a:r>
          </a:p>
          <a:p>
            <a:pPr eaLnBrk="1" fontAlgn="auto" hangingPunct="1">
              <a:spcBef>
                <a:spcPts val="510"/>
              </a:spcBef>
              <a:spcAft>
                <a:spcPts val="0"/>
              </a:spcAft>
              <a:buSzPts val="1400"/>
              <a:buFont typeface="Arial"/>
              <a:buNone/>
              <a:defRPr/>
            </a:pPr>
            <a:r>
              <a:rPr lang="en-US" sz="1700" dirty="0">
                <a:solidFill>
                  <a:schemeClr val="dk1"/>
                </a:solidFill>
                <a:latin typeface="+mj-lt"/>
                <a:ea typeface="Calibri"/>
                <a:cs typeface="Calibri"/>
                <a:sym typeface="Calibri"/>
              </a:rPr>
              <a:t>2) Programming Difficulty:</a:t>
            </a:r>
          </a:p>
          <a:p>
            <a:pPr marL="0" indent="0" eaLnBrk="1" fontAlgn="auto" hangingPunct="1">
              <a:spcBef>
                <a:spcPts val="0"/>
              </a:spcBef>
              <a:spcAft>
                <a:spcPts val="0"/>
              </a:spcAft>
              <a:buSzPts val="1400"/>
              <a:buFont typeface="Arial"/>
              <a:buNone/>
              <a:defRPr/>
            </a:pPr>
            <a:endParaRPr lang="en-US" sz="1700" dirty="0">
              <a:solidFill>
                <a:schemeClr val="dk1"/>
              </a:solidFill>
              <a:latin typeface="+mj-lt"/>
              <a:ea typeface="Calibri"/>
              <a:cs typeface="Calibri"/>
              <a:sym typeface="Calibri"/>
            </a:endParaRPr>
          </a:p>
          <a:p>
            <a:pPr algn="just" rtl="0">
              <a:spcBef>
                <a:spcPts val="0"/>
              </a:spcBef>
              <a:spcAft>
                <a:spcPts val="1500"/>
              </a:spcAft>
            </a:pPr>
            <a:r>
              <a:rPr lang="en-US" sz="1800" b="0" i="0" u="none" strike="noStrike" dirty="0">
                <a:solidFill>
                  <a:srgbClr val="000000"/>
                </a:solidFill>
                <a:effectLst/>
                <a:latin typeface="+mj-lt"/>
              </a:rPr>
              <a:t>While FPGAs offer various benefits in terms of reconfigurability and flexibility, there are also notable drawbacks associated with their usage. </a:t>
            </a:r>
          </a:p>
          <a:p>
            <a:pPr algn="just" rtl="0">
              <a:spcBef>
                <a:spcPts val="0"/>
              </a:spcBef>
              <a:spcAft>
                <a:spcPts val="1500"/>
              </a:spcAft>
            </a:pPr>
            <a:endParaRPr lang="en-US" sz="1800" b="0" i="0" u="none" strike="noStrike" dirty="0">
              <a:solidFill>
                <a:srgbClr val="000000"/>
              </a:solidFill>
              <a:effectLst/>
              <a:latin typeface="+mj-lt"/>
            </a:endParaRPr>
          </a:p>
          <a:p>
            <a:pPr algn="just" rtl="0">
              <a:spcBef>
                <a:spcPts val="0"/>
              </a:spcBef>
              <a:spcAft>
                <a:spcPts val="1500"/>
              </a:spcAft>
            </a:pPr>
            <a:r>
              <a:rPr lang="en-US" sz="1800" b="0" i="0" u="none" strike="noStrike" dirty="0">
                <a:solidFill>
                  <a:srgbClr val="000000"/>
                </a:solidFill>
                <a:effectLst/>
                <a:latin typeface="+mj-lt"/>
              </a:rPr>
              <a:t>Firstly, the reconfigurable nature of FPGAs introduces a cost factor. The development and manufacturing of reconfigurable hardware can be more expensive compared to fixed architectures like CPUs or GPUs, impacting the overall cost of FPGA-based solutions.</a:t>
            </a:r>
          </a:p>
          <a:p>
            <a:pPr algn="just" rtl="0">
              <a:spcBef>
                <a:spcPts val="0"/>
              </a:spcBef>
              <a:spcAft>
                <a:spcPts val="1500"/>
              </a:spcAft>
            </a:pPr>
            <a:r>
              <a:rPr lang="en-US" sz="1800" b="0" i="0" u="none" strike="noStrike" dirty="0">
                <a:solidFill>
                  <a:srgbClr val="000000"/>
                </a:solidFill>
                <a:effectLst/>
                <a:latin typeface="+mj-lt"/>
              </a:rPr>
              <a:t> </a:t>
            </a:r>
            <a:endParaRPr lang="en-US" sz="2400" b="0" dirty="0">
              <a:effectLst/>
              <a:latin typeface="+mj-lt"/>
            </a:endParaRPr>
          </a:p>
          <a:p>
            <a:pPr algn="just" rtl="0">
              <a:spcBef>
                <a:spcPts val="1500"/>
              </a:spcBef>
              <a:spcAft>
                <a:spcPts val="1500"/>
              </a:spcAft>
            </a:pPr>
            <a:r>
              <a:rPr lang="en-US" sz="1800" b="0" i="0" u="none" strike="noStrike" dirty="0">
                <a:solidFill>
                  <a:srgbClr val="000000"/>
                </a:solidFill>
                <a:effectLst/>
                <a:latin typeface="+mj-lt"/>
              </a:rPr>
              <a:t>Secondly, programming FPGAs can be challenging. Programming difficulties can arise from the complexity of optimizing and mapping algorithms onto the FPGA architecture. This can potentially create a barrier for software developers less familiar with hardware-level programming, limiting the broader adoption of FPGA technology.</a:t>
            </a:r>
          </a:p>
          <a:p>
            <a:pPr algn="just" rtl="0">
              <a:spcBef>
                <a:spcPts val="1500"/>
              </a:spcBef>
              <a:spcAft>
                <a:spcPts val="1500"/>
              </a:spcAft>
            </a:pPr>
            <a:endParaRPr lang="en-US" sz="2400" b="0" dirty="0">
              <a:effectLst/>
              <a:latin typeface="+mj-lt"/>
            </a:endParaRPr>
          </a:p>
          <a:p>
            <a:pPr algn="just" rtl="0">
              <a:spcBef>
                <a:spcPts val="1500"/>
              </a:spcBef>
              <a:spcAft>
                <a:spcPts val="0"/>
              </a:spcAft>
            </a:pPr>
            <a:r>
              <a:rPr lang="en-US" sz="1800" b="0" i="0" u="none" strike="noStrike" dirty="0">
                <a:solidFill>
                  <a:srgbClr val="000000"/>
                </a:solidFill>
                <a:effectLst/>
                <a:latin typeface="+mj-lt"/>
              </a:rPr>
              <a:t>Addressing these drawbacks involves finding ways to mitigate reconfigurable cost challenges and simplifying the programming process to make FPGAs more accessible to a wider range of developers.</a:t>
            </a:r>
            <a:endParaRPr lang="en-US" sz="2400" b="0" dirty="0">
              <a:effectLst/>
              <a:latin typeface="+mj-lt"/>
            </a:endParaRPr>
          </a:p>
          <a:p>
            <a:br>
              <a:rPr lang="en-US" sz="2400" dirty="0">
                <a:latin typeface="+mj-lt"/>
              </a:rPr>
            </a:br>
            <a:endParaRPr sz="1700" dirty="0">
              <a:solidFill>
                <a:schemeClr val="dk1"/>
              </a:solidFill>
              <a:latin typeface="+mj-lt"/>
              <a:ea typeface="Calibri"/>
              <a:cs typeface="Calibri"/>
              <a:sym typeface="Calibri"/>
            </a:endParaRPr>
          </a:p>
        </p:txBody>
      </p:sp>
      <p:sp>
        <p:nvSpPr>
          <p:cNvPr id="40964" name="Google Shape;279;p3:notes"/>
          <p:cNvSpPr>
            <a:spLocks noGrp="1"/>
          </p:cNvSpPr>
          <p:nvPr>
            <p:ph type="sldNum" sz="quarter" idx="12"/>
          </p:nvPr>
        </p:nvSpPr>
        <p:spPr>
          <a:noFill/>
        </p:spPr>
        <p:txBody>
          <a:bodyPr/>
          <a:lstStyle/>
          <a:p>
            <a:fld id="{8C8C503B-2D1B-48FA-88FE-F92FF2381297}" type="slidenum">
              <a:rPr lang="en-CA" sz="1400">
                <a:latin typeface="Arial" charset="0"/>
                <a:cs typeface="Arial" charset="0"/>
                <a:sym typeface="Arial" charset="0"/>
              </a:rPr>
              <a:pPr/>
              <a:t>6</a:t>
            </a:fld>
            <a:endParaRPr lang="en-US" sz="1400">
              <a:latin typeface="Arial" charset="0"/>
              <a:cs typeface="Arial" charset="0"/>
              <a:sym typeface="Arial"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1986" name="Google Shape;265;g1397797135b_0_383:notes"/>
          <p:cNvSpPr>
            <a:spLocks noGrp="1" noRot="1" noChangeAspect="1" noTextEdit="1"/>
          </p:cNvSpPr>
          <p:nvPr>
            <p:ph type="sldImg" idx="2"/>
          </p:nvPr>
        </p:nvSpPr>
        <p:spPr>
          <a:noFill/>
          <a:ln cap="flat">
            <a:headEnd/>
            <a:tailEnd/>
          </a:ln>
        </p:spPr>
      </p:sp>
      <p:sp>
        <p:nvSpPr>
          <p:cNvPr id="41987" name="Google Shape;266;g1397797135b_0_383:notes"/>
          <p:cNvSpPr txBox="1">
            <a:spLocks noGrp="1"/>
          </p:cNvSpPr>
          <p:nvPr>
            <p:ph type="body" idx="1"/>
          </p:nvPr>
        </p:nvSpPr>
        <p:spPr>
          <a:noFill/>
        </p:spPr>
        <p:txBody>
          <a:bodyPr/>
          <a:lstStyle/>
          <a:p>
            <a:pPr marL="0" indent="0" eaLnBrk="1" hangingPunct="1">
              <a:spcBef>
                <a:spcPts val="513"/>
              </a:spcBef>
              <a:buSzPts val="1400"/>
            </a:pPr>
            <a:endParaRPr lang="en-US" sz="1700">
              <a:latin typeface="Calibri" pitchFamily="34" charset="0"/>
              <a:cs typeface="Calibri" pitchFamily="34" charset="0"/>
              <a:sym typeface="Calibri" pitchFamily="34" charset="0"/>
            </a:endParaRPr>
          </a:p>
        </p:txBody>
      </p:sp>
      <p:sp>
        <p:nvSpPr>
          <p:cNvPr id="41988" name="Google Shape;267;g1397797135b_0_383:notes"/>
          <p:cNvSpPr>
            <a:spLocks noGrp="1"/>
          </p:cNvSpPr>
          <p:nvPr>
            <p:ph type="sldNum" sz="quarter" idx="12"/>
          </p:nvPr>
        </p:nvSpPr>
        <p:spPr>
          <a:noFill/>
        </p:spPr>
        <p:txBody>
          <a:bodyPr/>
          <a:lstStyle/>
          <a:p>
            <a:pPr algn="l"/>
            <a:fld id="{EC871EFB-82EC-41F0-9940-067BE0C14273}" type="slidenum">
              <a:rPr lang="en-CA" sz="1400">
                <a:latin typeface="Arial" charset="0"/>
                <a:cs typeface="Arial" charset="0"/>
                <a:sym typeface="Arial" charset="0"/>
              </a:rPr>
              <a:pPr algn="l"/>
              <a:t>7</a:t>
            </a:fld>
            <a:endParaRPr lang="en-US" sz="1400">
              <a:latin typeface="Arial" charset="0"/>
              <a:cs typeface="Arial" charset="0"/>
              <a:sym typeface="Arial"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dirty="0">
                <a:latin typeface="+mn-lt"/>
                <a:cs typeface="Calibri" pitchFamily="34" charset="0"/>
                <a:sym typeface="Calibri" pitchFamily="34" charset="0"/>
              </a:rPr>
              <a:t>What is the paper about ?</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r>
              <a:rPr lang="en-US" sz="1700" dirty="0">
                <a:latin typeface="+mn-lt"/>
                <a:cs typeface="Calibri" pitchFamily="34" charset="0"/>
                <a:sym typeface="Calibri" pitchFamily="34" charset="0"/>
              </a:rPr>
              <a:t>The paper presents the implementation of a binary neural network (BNN) on Xilinx FPGA for real-time object recognition.</a:t>
            </a:r>
          </a:p>
          <a:p>
            <a:pPr marL="0" indent="0" eaLnBrk="1" hangingPunct="1">
              <a:buSzPts val="1400"/>
            </a:pPr>
            <a:endParaRPr lang="en-CA" sz="1800" dirty="0">
              <a:latin typeface="+mn-lt"/>
              <a:cs typeface="Arial" charset="0"/>
              <a:sym typeface="Roboto" charset="0"/>
            </a:endParaRPr>
          </a:p>
          <a:p>
            <a:pPr marL="0" indent="0" eaLnBrk="1" hangingPunct="1">
              <a:buSzPts val="1400"/>
            </a:pPr>
            <a:r>
              <a:rPr lang="en-CA" sz="1800" dirty="0">
                <a:latin typeface="+mn-lt"/>
                <a:cs typeface="Arial" charset="0"/>
                <a:sym typeface="Roboto" charset="0"/>
              </a:rPr>
              <a:t>Problem Researcher try to solve ?</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r>
              <a:rPr lang="en-US" sz="1700" dirty="0">
                <a:latin typeface="+mn-lt"/>
                <a:cs typeface="Calibri" pitchFamily="34" charset="0"/>
                <a:sym typeface="Calibri" pitchFamily="34" charset="0"/>
              </a:rPr>
              <a:t>GPUs are not fit for embedded applications, because they are power hungry. As a result, many researchers investigated ways o implement deep neural networks on low power hardware[9], [10], [12]. This paper modifies binarized neural network to be hardware compatible and implements it on Xilinx FPGA. </a:t>
            </a:r>
          </a:p>
          <a:p>
            <a:pPr marL="0" indent="0" eaLnBrk="1" hangingPunct="1">
              <a:buSzPts val="1400"/>
            </a:pPr>
            <a:endParaRPr lang="en-US" sz="1700" dirty="0">
              <a:latin typeface="+mn-lt"/>
              <a:cs typeface="Calibri" pitchFamily="34" charset="0"/>
              <a:sym typeface="Calibri" pitchFamily="34" charset="0"/>
            </a:endParaRPr>
          </a:p>
          <a:p>
            <a:pPr marL="0" indent="0" eaLnBrk="1" hangingPunct="1">
              <a:lnSpc>
                <a:spcPct val="115000"/>
              </a:lnSpc>
              <a:spcBef>
                <a:spcPct val="0"/>
              </a:spcBef>
              <a:spcAft>
                <a:spcPct val="0"/>
              </a:spcAft>
              <a:buFont typeface="Arial" charset="0"/>
              <a:buNone/>
            </a:pPr>
            <a:r>
              <a:rPr lang="en-CA" sz="24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2400" dirty="0">
                <a:latin typeface="Roboto" charset="0"/>
                <a:cs typeface="Arial" charset="0"/>
                <a:sym typeface="Roboto" charset="0"/>
              </a:rPr>
              <a:t> </a:t>
            </a:r>
            <a:r>
              <a:rPr lang="en-CA" sz="1800" dirty="0">
                <a:solidFill>
                  <a:schemeClr val="bg1"/>
                </a:solidFill>
                <a:latin typeface="Roboto" charset="0"/>
                <a:cs typeface="Arial" charset="0"/>
                <a:sym typeface="Roboto" charset="0"/>
              </a:rPr>
              <a:t>- </a:t>
            </a:r>
            <a:r>
              <a:rPr lang="en-CA" sz="1800" b="0" dirty="0">
                <a:solidFill>
                  <a:schemeClr val="bg1"/>
                </a:solidFill>
                <a:latin typeface="Roboto" charset="0"/>
                <a:cs typeface="Arial" charset="0"/>
                <a:sym typeface="Roboto" charset="0"/>
              </a:rPr>
              <a:t>Hardware :  Xilinx FPGA</a:t>
            </a:r>
          </a:p>
          <a:p>
            <a:pPr marL="0" indent="0" eaLnBrk="1" hangingPunct="1">
              <a:lnSpc>
                <a:spcPct val="115000"/>
              </a:lnSpc>
              <a:spcBef>
                <a:spcPct val="0"/>
              </a:spcBef>
              <a:spcAft>
                <a:spcPct val="0"/>
              </a:spcAft>
              <a:buFont typeface="Arial" charset="0"/>
              <a:buNone/>
            </a:pPr>
            <a:r>
              <a:rPr lang="en-CA" sz="1800" b="0" dirty="0">
                <a:solidFill>
                  <a:schemeClr val="bg1"/>
                </a:solidFill>
                <a:latin typeface="Roboto" charset="0"/>
                <a:cs typeface="Arial" charset="0"/>
                <a:sym typeface="Roboto" charset="0"/>
              </a:rPr>
              <a:t>  - Dataset : CIFAR-10</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r>
              <a:rPr lang="en-CA" sz="1700" dirty="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dirty="0">
                <a:solidFill>
                  <a:srgbClr val="FFFFFF"/>
                </a:solidFill>
                <a:latin typeface="Roboto" charset="0"/>
                <a:ea typeface="Roboto" charset="0"/>
                <a:cs typeface="Roboto" charset="0"/>
                <a:sym typeface="Roboto" charset="0"/>
              </a:rPr>
              <a:t>It’s saved </a:t>
            </a:r>
            <a:r>
              <a:rPr lang="en-CA" sz="1700" dirty="0" err="1">
                <a:solidFill>
                  <a:srgbClr val="FFFFFF"/>
                </a:solidFill>
                <a:latin typeface="Roboto" charset="0"/>
                <a:ea typeface="Roboto" charset="0"/>
                <a:cs typeface="Roboto" charset="0"/>
                <a:sym typeface="Roboto" charset="0"/>
              </a:rPr>
              <a:t>significat</a:t>
            </a:r>
            <a:r>
              <a:rPr lang="en-CA" sz="1700" dirty="0">
                <a:solidFill>
                  <a:srgbClr val="FFFFFF"/>
                </a:solidFill>
                <a:latin typeface="Roboto" charset="0"/>
                <a:ea typeface="Roboto" charset="0"/>
                <a:cs typeface="Roboto" charset="0"/>
                <a:sym typeface="Roboto" charset="0"/>
              </a:rPr>
              <a:t> amount of memory because 8/16 bit data converted into 1 bit. For it memory usage reduced 8/16 times.</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8</a:t>
            </a:fld>
            <a:endParaRPr lang="en-US" sz="1400">
              <a:latin typeface="Arial" charset="0"/>
              <a:cs typeface="Arial" charset="0"/>
              <a:sym typeface="Arial"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endParaRPr lang="en-CA" sz="1700" dirty="0">
              <a:solidFill>
                <a:srgbClr val="FFFFFF"/>
              </a:solidFill>
              <a:latin typeface="Roboto" charset="0"/>
              <a:ea typeface="Roboto" charset="0"/>
              <a:cs typeface="Roboto" charset="0"/>
              <a:sym typeface="Roboto" charset="0"/>
            </a:endParaRPr>
          </a:p>
          <a:p>
            <a:pPr marL="0" indent="0" eaLnBrk="1" hangingPunct="1">
              <a:buSzPts val="1400"/>
            </a:pPr>
            <a:r>
              <a:rPr lang="en-US" sz="1800" b="0" i="0" u="none" strike="noStrike" dirty="0">
                <a:solidFill>
                  <a:srgbClr val="000000"/>
                </a:solidFill>
                <a:effectLst/>
                <a:latin typeface="Roboto" panose="02000000000000000000" pitchFamily="2" charset="0"/>
              </a:rPr>
              <a:t>Architecture realization of the first layer is shown here. </a:t>
            </a:r>
          </a:p>
          <a:p>
            <a:pPr marL="0" indent="0" eaLnBrk="1" hangingPunct="1">
              <a:buSzPts val="1400"/>
            </a:pPr>
            <a:r>
              <a:rPr lang="en-US" sz="1800" b="0" i="0" u="none" strike="noStrike" dirty="0">
                <a:solidFill>
                  <a:srgbClr val="000000"/>
                </a:solidFill>
                <a:effectLst/>
                <a:latin typeface="Roboto" panose="02000000000000000000" pitchFamily="2" charset="0"/>
              </a:rPr>
              <a:t>RGB data is provided as input</a:t>
            </a:r>
          </a:p>
          <a:p>
            <a:pPr marL="0" indent="0" eaLnBrk="1" hangingPunct="1">
              <a:buSzPts val="1400"/>
            </a:pPr>
            <a:r>
              <a:rPr lang="en-US" sz="1800" b="0" i="0" u="none" strike="noStrike" dirty="0">
                <a:solidFill>
                  <a:srgbClr val="000000"/>
                </a:solidFill>
                <a:effectLst/>
                <a:latin typeface="Roboto" panose="02000000000000000000" pitchFamily="2" charset="0"/>
              </a:rPr>
              <a:t>This figure shows computation of N feature maps when N kernels of size 3 </a:t>
            </a:r>
            <a:r>
              <a:rPr lang="en-US" sz="1800" b="0" i="1" u="none" strike="noStrike" dirty="0">
                <a:solidFill>
                  <a:srgbClr val="000000"/>
                </a:solidFill>
                <a:effectLst/>
                <a:latin typeface="Roboto" panose="02000000000000000000" pitchFamily="2" charset="0"/>
              </a:rPr>
              <a:t>×</a:t>
            </a:r>
            <a:r>
              <a:rPr lang="en-US" sz="1800" b="0" i="0" u="none" strike="noStrike" dirty="0">
                <a:solidFill>
                  <a:srgbClr val="000000"/>
                </a:solidFill>
                <a:effectLst/>
                <a:latin typeface="Roboto" panose="02000000000000000000" pitchFamily="2" charset="0"/>
              </a:rPr>
              <a:t>3 </a:t>
            </a:r>
            <a:r>
              <a:rPr lang="en-US" sz="1800" b="0" i="1" u="none" strike="noStrike" dirty="0">
                <a:solidFill>
                  <a:srgbClr val="000000"/>
                </a:solidFill>
                <a:effectLst/>
                <a:latin typeface="Roboto" panose="02000000000000000000" pitchFamily="2" charset="0"/>
              </a:rPr>
              <a:t>×</a:t>
            </a:r>
            <a:r>
              <a:rPr lang="en-US" sz="1800" b="0" i="0" u="none" strike="noStrike" dirty="0">
                <a:solidFill>
                  <a:srgbClr val="000000"/>
                </a:solidFill>
                <a:effectLst/>
                <a:latin typeface="Roboto" panose="02000000000000000000" pitchFamily="2" charset="0"/>
              </a:rPr>
              <a:t>3 interacts with RGB input image. Number of output feature maps are equal to number of kernels</a:t>
            </a:r>
            <a:endParaRPr lang="en-US" sz="1700" dirty="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9</a:t>
            </a:fld>
            <a:endParaRPr lang="en-US" sz="1400">
              <a:latin typeface="Arial" charset="0"/>
              <a:cs typeface="Arial" charset="0"/>
              <a:sym typeface="Arial"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 Dark">
  <p:cSld name="Title Slide - Dark">
    <p:spTree>
      <p:nvGrpSpPr>
        <p:cNvPr id="1"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 Pics + Captions - Dark">
  <p:cSld name="4 Pics + Captions - Dark">
    <p:spTree>
      <p:nvGrpSpPr>
        <p:cNvPr id="1" name="Shape 59"/>
        <p:cNvGrpSpPr/>
        <p:nvPr/>
      </p:nvGrpSpPr>
      <p:grpSpPr>
        <a:xfrm>
          <a:off x="0" y="0"/>
          <a:ext cx="0" cy="0"/>
          <a:chOff x="0" y="0"/>
          <a:chExt cx="0" cy="0"/>
        </a:xfrm>
      </p:grpSpPr>
      <p:pic>
        <p:nvPicPr>
          <p:cNvPr id="14" name="Google Shape;67;p12"/>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5" name="Google Shape;68;p12"/>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60" name="Google Shape;60;p12"/>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61" name="Google Shape;61;p12"/>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Google Shape;62;p12"/>
          <p:cNvSpPr>
            <a:spLocks noGrp="1"/>
          </p:cNvSpPr>
          <p:nvPr>
            <p:ph type="pic" idx="2"/>
          </p:nvPr>
        </p:nvSpPr>
        <p:spPr>
          <a:xfrm>
            <a:off x="620716" y="1545563"/>
            <a:ext cx="1382700" cy="1373700"/>
          </a:xfrm>
          <a:prstGeom prst="rect">
            <a:avLst/>
          </a:prstGeom>
          <a:noFill/>
          <a:ln>
            <a:noFill/>
          </a:ln>
        </p:spPr>
      </p:sp>
      <p:sp>
        <p:nvSpPr>
          <p:cNvPr id="63" name="Google Shape;63;p12"/>
          <p:cNvSpPr txBox="1">
            <a:spLocks noGrp="1"/>
          </p:cNvSpPr>
          <p:nvPr>
            <p:ph type="body" idx="3"/>
          </p:nvPr>
        </p:nvSpPr>
        <p:spPr>
          <a:xfrm>
            <a:off x="2643620"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4" name="Google Shape;64;p12"/>
          <p:cNvSpPr txBox="1">
            <a:spLocks noGrp="1"/>
          </p:cNvSpPr>
          <p:nvPr>
            <p:ph type="body" idx="4"/>
          </p:nvPr>
        </p:nvSpPr>
        <p:spPr>
          <a:xfrm>
            <a:off x="2643620" y="1668019"/>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 name="Google Shape;65;p12"/>
          <p:cNvSpPr txBox="1">
            <a:spLocks noGrp="1"/>
          </p:cNvSpPr>
          <p:nvPr>
            <p:ph type="body" idx="5"/>
          </p:nvPr>
        </p:nvSpPr>
        <p:spPr>
          <a:xfrm>
            <a:off x="6783208"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6" name="Google Shape;66;p12"/>
          <p:cNvSpPr txBox="1">
            <a:spLocks noGrp="1"/>
          </p:cNvSpPr>
          <p:nvPr>
            <p:ph type="body" idx="6"/>
          </p:nvPr>
        </p:nvSpPr>
        <p:spPr>
          <a:xfrm>
            <a:off x="6783208" y="167723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9" name="Google Shape;69;p12"/>
          <p:cNvSpPr>
            <a:spLocks noGrp="1"/>
          </p:cNvSpPr>
          <p:nvPr>
            <p:ph type="pic" idx="7"/>
          </p:nvPr>
        </p:nvSpPr>
        <p:spPr>
          <a:xfrm>
            <a:off x="620716" y="3072139"/>
            <a:ext cx="1382700" cy="1373700"/>
          </a:xfrm>
          <a:prstGeom prst="rect">
            <a:avLst/>
          </a:prstGeom>
          <a:noFill/>
          <a:ln>
            <a:noFill/>
          </a:ln>
        </p:spPr>
      </p:sp>
      <p:sp>
        <p:nvSpPr>
          <p:cNvPr id="70" name="Google Shape;70;p12"/>
          <p:cNvSpPr>
            <a:spLocks noGrp="1"/>
          </p:cNvSpPr>
          <p:nvPr>
            <p:ph type="pic" idx="8"/>
          </p:nvPr>
        </p:nvSpPr>
        <p:spPr>
          <a:xfrm>
            <a:off x="4773614" y="1545563"/>
            <a:ext cx="1382700" cy="1373700"/>
          </a:xfrm>
          <a:prstGeom prst="rect">
            <a:avLst/>
          </a:prstGeom>
          <a:noFill/>
          <a:ln>
            <a:noFill/>
          </a:ln>
        </p:spPr>
      </p:sp>
      <p:sp>
        <p:nvSpPr>
          <p:cNvPr id="71" name="Google Shape;71;p12"/>
          <p:cNvSpPr>
            <a:spLocks noGrp="1"/>
          </p:cNvSpPr>
          <p:nvPr>
            <p:ph type="pic" idx="9"/>
          </p:nvPr>
        </p:nvSpPr>
        <p:spPr>
          <a:xfrm>
            <a:off x="4773614" y="3072139"/>
            <a:ext cx="1382700" cy="1373700"/>
          </a:xfrm>
          <a:prstGeom prst="rect">
            <a:avLst/>
          </a:prstGeom>
          <a:noFill/>
          <a:ln>
            <a:noFill/>
          </a:ln>
        </p:spPr>
      </p:sp>
      <p:sp>
        <p:nvSpPr>
          <p:cNvPr id="72" name="Google Shape;72;p12"/>
          <p:cNvSpPr txBox="1">
            <a:spLocks noGrp="1"/>
          </p:cNvSpPr>
          <p:nvPr>
            <p:ph type="body" idx="13"/>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3" name="Google Shape;73;p12"/>
          <p:cNvSpPr txBox="1">
            <a:spLocks noGrp="1"/>
          </p:cNvSpPr>
          <p:nvPr>
            <p:ph type="body" idx="14"/>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 Pics + Captions - Dark">
  <p:cSld name="3 Pics + Captions - Dark">
    <p:spTree>
      <p:nvGrpSpPr>
        <p:cNvPr id="1" name="Shape 74"/>
        <p:cNvGrpSpPr/>
        <p:nvPr/>
      </p:nvGrpSpPr>
      <p:grpSpPr>
        <a:xfrm>
          <a:off x="0" y="0"/>
          <a:ext cx="0" cy="0"/>
          <a:chOff x="0" y="0"/>
          <a:chExt cx="0" cy="0"/>
        </a:xfrm>
      </p:grpSpPr>
      <p:pic>
        <p:nvPicPr>
          <p:cNvPr id="13" name="Google Shape;84;p13"/>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4" name="Google Shape;85;p13"/>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75" name="Google Shape;75;p13"/>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76" name="Google Shape;76;p13"/>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7" name="Google Shape;77;p13"/>
          <p:cNvSpPr>
            <a:spLocks noGrp="1"/>
          </p:cNvSpPr>
          <p:nvPr>
            <p:ph type="pic" idx="2"/>
          </p:nvPr>
        </p:nvSpPr>
        <p:spPr>
          <a:xfrm>
            <a:off x="628135" y="2117712"/>
            <a:ext cx="1787100" cy="1760400"/>
          </a:xfrm>
          <a:prstGeom prst="rect">
            <a:avLst/>
          </a:prstGeom>
          <a:noFill/>
          <a:ln>
            <a:noFill/>
          </a:ln>
        </p:spPr>
      </p:sp>
      <p:sp>
        <p:nvSpPr>
          <p:cNvPr id="78" name="Google Shape;78;p13"/>
          <p:cNvSpPr>
            <a:spLocks noGrp="1"/>
          </p:cNvSpPr>
          <p:nvPr>
            <p:ph type="pic" idx="3"/>
          </p:nvPr>
        </p:nvSpPr>
        <p:spPr>
          <a:xfrm>
            <a:off x="3572438" y="2117712"/>
            <a:ext cx="1787100" cy="1760400"/>
          </a:xfrm>
          <a:prstGeom prst="rect">
            <a:avLst/>
          </a:prstGeom>
          <a:noFill/>
          <a:ln>
            <a:noFill/>
          </a:ln>
        </p:spPr>
      </p:sp>
      <p:sp>
        <p:nvSpPr>
          <p:cNvPr id="79" name="Google Shape;79;p13"/>
          <p:cNvSpPr>
            <a:spLocks noGrp="1"/>
          </p:cNvSpPr>
          <p:nvPr>
            <p:ph type="pic" idx="4"/>
          </p:nvPr>
        </p:nvSpPr>
        <p:spPr>
          <a:xfrm>
            <a:off x="6293481" y="2117712"/>
            <a:ext cx="1787100" cy="1760400"/>
          </a:xfrm>
          <a:prstGeom prst="rect">
            <a:avLst/>
          </a:prstGeom>
          <a:noFill/>
          <a:ln>
            <a:noFill/>
          </a:ln>
        </p:spPr>
      </p:sp>
      <p:sp>
        <p:nvSpPr>
          <p:cNvPr id="80" name="Google Shape;80;p13"/>
          <p:cNvSpPr txBox="1">
            <a:spLocks noGrp="1"/>
          </p:cNvSpPr>
          <p:nvPr>
            <p:ph type="body" idx="5"/>
          </p:nvPr>
        </p:nvSpPr>
        <p:spPr>
          <a:xfrm>
            <a:off x="628157"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1" name="Google Shape;81;p13"/>
          <p:cNvSpPr txBox="1">
            <a:spLocks noGrp="1"/>
          </p:cNvSpPr>
          <p:nvPr>
            <p:ph type="body" idx="6"/>
          </p:nvPr>
        </p:nvSpPr>
        <p:spPr>
          <a:xfrm>
            <a:off x="3572459"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2" name="Google Shape;82;p13"/>
          <p:cNvSpPr txBox="1">
            <a:spLocks noGrp="1"/>
          </p:cNvSpPr>
          <p:nvPr>
            <p:ph type="body" idx="7"/>
          </p:nvPr>
        </p:nvSpPr>
        <p:spPr>
          <a:xfrm>
            <a:off x="6293503"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3" name="Google Shape;83;p13"/>
          <p:cNvSpPr txBox="1">
            <a:spLocks noGrp="1"/>
          </p:cNvSpPr>
          <p:nvPr>
            <p:ph type="body" idx="8"/>
          </p:nvPr>
        </p:nvSpPr>
        <p:spPr>
          <a:xfrm>
            <a:off x="535868" y="1548716"/>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4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6" name="Google Shape;86;p13"/>
          <p:cNvSpPr txBox="1">
            <a:spLocks noGrp="1"/>
          </p:cNvSpPr>
          <p:nvPr>
            <p:ph type="body" idx="9"/>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7" name="Google Shape;87;p13"/>
          <p:cNvSpPr txBox="1">
            <a:spLocks noGrp="1"/>
          </p:cNvSpPr>
          <p:nvPr>
            <p:ph type="body" idx="13"/>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ull Pic + top text">
  <p:cSld name="Full Pic + top text">
    <p:spTree>
      <p:nvGrpSpPr>
        <p:cNvPr id="1" name="Shape 88"/>
        <p:cNvGrpSpPr/>
        <p:nvPr/>
      </p:nvGrpSpPr>
      <p:grpSpPr>
        <a:xfrm>
          <a:off x="0" y="0"/>
          <a:ext cx="0" cy="0"/>
          <a:chOff x="0" y="0"/>
          <a:chExt cx="0" cy="0"/>
        </a:xfrm>
      </p:grpSpPr>
      <p:sp>
        <p:nvSpPr>
          <p:cNvPr id="5" name="Google Shape;89;p14"/>
          <p:cNvSpPr>
            <a:spLocks noChangeArrowheads="1"/>
          </p:cNvSpPr>
          <p:nvPr/>
        </p:nvSpPr>
        <p:spPr bwMode="auto">
          <a:xfrm>
            <a:off x="-30163" y="-22225"/>
            <a:ext cx="9242426" cy="5211763"/>
          </a:xfrm>
          <a:prstGeom prst="rect">
            <a:avLst/>
          </a:prstGeom>
          <a:solidFill>
            <a:schemeClr val="bg1"/>
          </a:solidFill>
          <a:ln w="9525">
            <a:noFill/>
            <a:miter lim="800000"/>
            <a:headEnd/>
            <a:tailEnd/>
          </a:ln>
        </p:spPr>
        <p:txBody>
          <a:bodyPr lIns="58950" tIns="58950" rIns="58950" bIns="58950"/>
          <a:lstStyle/>
          <a:p>
            <a:pPr>
              <a:buClr>
                <a:srgbClr val="000000"/>
              </a:buClr>
              <a:buFont typeface="Arial" charset="0"/>
              <a:buNone/>
            </a:pPr>
            <a:endParaRPr lang="en-US" sz="1700">
              <a:solidFill>
                <a:srgbClr val="212269"/>
              </a:solidFill>
            </a:endParaRPr>
          </a:p>
        </p:txBody>
      </p:sp>
      <p:sp>
        <p:nvSpPr>
          <p:cNvPr id="90" name="Google Shape;90;p14"/>
          <p:cNvSpPr>
            <a:spLocks noGrp="1"/>
          </p:cNvSpPr>
          <p:nvPr>
            <p:ph type="pic" idx="2"/>
          </p:nvPr>
        </p:nvSpPr>
        <p:spPr>
          <a:xfrm>
            <a:off x="-29770" y="-22339"/>
            <a:ext cx="9241800" cy="5165700"/>
          </a:xfrm>
          <a:prstGeom prst="rect">
            <a:avLst/>
          </a:prstGeom>
          <a:noFill/>
          <a:ln>
            <a:noFill/>
          </a:ln>
        </p:spPr>
      </p:sp>
      <p:sp>
        <p:nvSpPr>
          <p:cNvPr id="91" name="Google Shape;91;p14"/>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92" name="Google Shape;92;p14"/>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ull Pic + Middle text">
  <p:cSld name="Full Pic + Middle text">
    <p:spTree>
      <p:nvGrpSpPr>
        <p:cNvPr id="1" name="Shape 93"/>
        <p:cNvGrpSpPr/>
        <p:nvPr/>
      </p:nvGrpSpPr>
      <p:grpSpPr>
        <a:xfrm>
          <a:off x="0" y="0"/>
          <a:ext cx="0" cy="0"/>
          <a:chOff x="0" y="0"/>
          <a:chExt cx="0" cy="0"/>
        </a:xfrm>
      </p:grpSpPr>
      <p:sp>
        <p:nvSpPr>
          <p:cNvPr id="94" name="Google Shape;94;p15"/>
          <p:cNvSpPr>
            <a:spLocks noGrp="1"/>
          </p:cNvSpPr>
          <p:nvPr>
            <p:ph type="pic" idx="2"/>
          </p:nvPr>
        </p:nvSpPr>
        <p:spPr>
          <a:xfrm>
            <a:off x="-1" y="0"/>
            <a:ext cx="9144000" cy="5143500"/>
          </a:xfrm>
          <a:prstGeom prst="rect">
            <a:avLst/>
          </a:prstGeom>
          <a:noFill/>
          <a:ln>
            <a:noFill/>
          </a:ln>
        </p:spPr>
      </p:sp>
      <p:sp>
        <p:nvSpPr>
          <p:cNvPr id="95" name="Google Shape;95;p15"/>
          <p:cNvSpPr txBox="1">
            <a:spLocks noGrp="1"/>
          </p:cNvSpPr>
          <p:nvPr>
            <p:ph type="title"/>
          </p:nvPr>
        </p:nvSpPr>
        <p:spPr>
          <a:xfrm>
            <a:off x="535868" y="1867519"/>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96" name="Google Shape;96;p15"/>
          <p:cNvSpPr txBox="1">
            <a:spLocks noGrp="1"/>
          </p:cNvSpPr>
          <p:nvPr>
            <p:ph type="body" idx="1"/>
          </p:nvPr>
        </p:nvSpPr>
        <p:spPr>
          <a:xfrm>
            <a:off x="535868" y="2312980"/>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ull Pic + Bottom Text">
  <p:cSld name="Full Pic + Bottom Text">
    <p:spTree>
      <p:nvGrpSpPr>
        <p:cNvPr id="1" name="Shape 97"/>
        <p:cNvGrpSpPr/>
        <p:nvPr/>
      </p:nvGrpSpPr>
      <p:grpSpPr>
        <a:xfrm>
          <a:off x="0" y="0"/>
          <a:ext cx="0" cy="0"/>
          <a:chOff x="0" y="0"/>
          <a:chExt cx="0" cy="0"/>
        </a:xfrm>
      </p:grpSpPr>
      <p:sp>
        <p:nvSpPr>
          <p:cNvPr id="98" name="Google Shape;98;p16"/>
          <p:cNvSpPr>
            <a:spLocks noGrp="1"/>
          </p:cNvSpPr>
          <p:nvPr>
            <p:ph type="pic" idx="2"/>
          </p:nvPr>
        </p:nvSpPr>
        <p:spPr>
          <a:xfrm>
            <a:off x="-1" y="0"/>
            <a:ext cx="9144000" cy="5143500"/>
          </a:xfrm>
          <a:prstGeom prst="rect">
            <a:avLst/>
          </a:prstGeom>
          <a:noFill/>
          <a:ln>
            <a:noFill/>
          </a:ln>
        </p:spPr>
      </p:sp>
      <p:sp>
        <p:nvSpPr>
          <p:cNvPr id="99" name="Google Shape;99;p16"/>
          <p:cNvSpPr txBox="1">
            <a:spLocks noGrp="1"/>
          </p:cNvSpPr>
          <p:nvPr>
            <p:ph type="title"/>
          </p:nvPr>
        </p:nvSpPr>
        <p:spPr>
          <a:xfrm>
            <a:off x="535868" y="3824394"/>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00" name="Google Shape;100;p16"/>
          <p:cNvSpPr txBox="1">
            <a:spLocks noGrp="1"/>
          </p:cNvSpPr>
          <p:nvPr>
            <p:ph type="body" idx="1"/>
          </p:nvPr>
        </p:nvSpPr>
        <p:spPr>
          <a:xfrm>
            <a:off x="535868" y="4269855"/>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Large Quote - no footer - dark">
  <p:cSld name="Large Quote - no footer - dark">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535869" y="402094"/>
            <a:ext cx="7204500" cy="3520500"/>
          </a:xfrm>
          <a:prstGeom prst="rect">
            <a:avLst/>
          </a:prstGeom>
          <a:noFill/>
          <a:ln>
            <a:noFill/>
          </a:ln>
        </p:spPr>
        <p:txBody>
          <a:bodyPr spcFirstLastPara="1" wrap="square" lIns="58950" tIns="29475" rIns="58950" bIns="0" anchor="t" anchorCtr="0">
            <a:noAutofit/>
          </a:bodyPr>
          <a:lstStyle>
            <a:lvl1pPr marR="0" lvl="0" algn="l" rtl="0">
              <a:lnSpc>
                <a:spcPct val="90909"/>
              </a:lnSpc>
              <a:spcBef>
                <a:spcPts val="0"/>
              </a:spcBef>
              <a:spcAft>
                <a:spcPts val="0"/>
              </a:spcAft>
              <a:buSzPts val="900"/>
              <a:buNone/>
              <a:defRPr sz="43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03" name="Google Shape;103;p17"/>
          <p:cNvSpPr txBox="1">
            <a:spLocks noGrp="1"/>
          </p:cNvSpPr>
          <p:nvPr>
            <p:ph type="body" idx="1"/>
          </p:nvPr>
        </p:nvSpPr>
        <p:spPr>
          <a:xfrm>
            <a:off x="535868" y="4012038"/>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accent5"/>
              </a:buClr>
              <a:buSzPts val="2700"/>
              <a:buFont typeface="Arial"/>
              <a:buNone/>
              <a:defRPr sz="27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arge Quote - footer - dark">
  <p:cSld name="Large Quote - footer - dark">
    <p:spTree>
      <p:nvGrpSpPr>
        <p:cNvPr id="1" name="Shape 104"/>
        <p:cNvGrpSpPr/>
        <p:nvPr/>
      </p:nvGrpSpPr>
      <p:grpSpPr>
        <a:xfrm>
          <a:off x="0" y="0"/>
          <a:ext cx="0" cy="0"/>
          <a:chOff x="0" y="0"/>
          <a:chExt cx="0" cy="0"/>
        </a:xfrm>
      </p:grpSpPr>
      <p:pic>
        <p:nvPicPr>
          <p:cNvPr id="6" name="Google Shape;107;p18"/>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7" name="Google Shape;108;p18"/>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05" name="Google Shape;105;p18"/>
          <p:cNvSpPr txBox="1">
            <a:spLocks noGrp="1"/>
          </p:cNvSpPr>
          <p:nvPr>
            <p:ph type="title"/>
          </p:nvPr>
        </p:nvSpPr>
        <p:spPr>
          <a:xfrm>
            <a:off x="535869" y="402094"/>
            <a:ext cx="7204500" cy="25110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06" name="Google Shape;106;p18"/>
          <p:cNvSpPr txBox="1">
            <a:spLocks noGrp="1"/>
          </p:cNvSpPr>
          <p:nvPr>
            <p:ph type="body" idx="1"/>
          </p:nvPr>
        </p:nvSpPr>
        <p:spPr>
          <a:xfrm>
            <a:off x="535868" y="3020197"/>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accent5"/>
              </a:buClr>
              <a:buSzPts val="2300"/>
              <a:buFont typeface="Arial"/>
              <a:buNone/>
              <a:defRPr sz="23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9" name="Google Shape;109;p18"/>
          <p:cNvSpPr txBox="1">
            <a:spLocks noGrp="1"/>
          </p:cNvSpPr>
          <p:nvPr>
            <p:ph type="body" idx="2"/>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0" name="Google Shape;110;p18"/>
          <p:cNvSpPr txBox="1">
            <a:spLocks noGrp="1"/>
          </p:cNvSpPr>
          <p:nvPr>
            <p:ph type="body" idx="3"/>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ighlights - Dark">
  <p:cSld name="Highlights - Dark">
    <p:spTree>
      <p:nvGrpSpPr>
        <p:cNvPr id="1" name="Shape 111"/>
        <p:cNvGrpSpPr/>
        <p:nvPr/>
      </p:nvGrpSpPr>
      <p:grpSpPr>
        <a:xfrm>
          <a:off x="0" y="0"/>
          <a:ext cx="0" cy="0"/>
          <a:chOff x="0" y="0"/>
          <a:chExt cx="0" cy="0"/>
        </a:xfrm>
      </p:grpSpPr>
      <p:pic>
        <p:nvPicPr>
          <p:cNvPr id="9" name="Google Shape;117;p19"/>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0" name="Google Shape;118;p19"/>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12" name="Google Shape;112;p19"/>
          <p:cNvSpPr txBox="1">
            <a:spLocks noGrp="1"/>
          </p:cNvSpPr>
          <p:nvPr>
            <p:ph type="body" idx="1"/>
          </p:nvPr>
        </p:nvSpPr>
        <p:spPr>
          <a:xfrm>
            <a:off x="535868" y="339550"/>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dk1"/>
              </a:buClr>
              <a:buSzPts val="2300"/>
              <a:buFont typeface="Arial"/>
              <a:buNone/>
              <a:defRPr sz="23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3" name="Google Shape;113;p19"/>
          <p:cNvSpPr txBox="1">
            <a:spLocks noGrp="1"/>
          </p:cNvSpPr>
          <p:nvPr>
            <p:ph type="body" idx="2"/>
          </p:nvPr>
        </p:nvSpPr>
        <p:spPr>
          <a:xfrm>
            <a:off x="535868" y="778507"/>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4" name="Google Shape;114;p19"/>
          <p:cNvSpPr txBox="1">
            <a:spLocks noGrp="1"/>
          </p:cNvSpPr>
          <p:nvPr>
            <p:ph type="body" idx="3"/>
          </p:nvPr>
        </p:nvSpPr>
        <p:spPr>
          <a:xfrm>
            <a:off x="535868" y="1217464"/>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5" name="Google Shape;115;p19"/>
          <p:cNvSpPr txBox="1">
            <a:spLocks noGrp="1"/>
          </p:cNvSpPr>
          <p:nvPr>
            <p:ph type="body" idx="4"/>
          </p:nvPr>
        </p:nvSpPr>
        <p:spPr>
          <a:xfrm>
            <a:off x="535868" y="1655303"/>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6" name="Google Shape;116;p19"/>
          <p:cNvSpPr txBox="1">
            <a:spLocks noGrp="1"/>
          </p:cNvSpPr>
          <p:nvPr>
            <p:ph type="body" idx="5"/>
          </p:nvPr>
        </p:nvSpPr>
        <p:spPr>
          <a:xfrm>
            <a:off x="535868" y="2084208"/>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9" name="Google Shape;119;p19"/>
          <p:cNvSpPr txBox="1">
            <a:spLocks noGrp="1"/>
          </p:cNvSpPr>
          <p:nvPr>
            <p:ph type="body" idx="6"/>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0" name="Google Shape;120;p19"/>
          <p:cNvSpPr txBox="1">
            <a:spLocks noGrp="1"/>
          </p:cNvSpPr>
          <p:nvPr>
            <p:ph type="body" idx="7"/>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 Light">
  <p:cSld name="Title Slide - Light">
    <p:spTree>
      <p:nvGrpSpPr>
        <p:cNvPr id="1" name="Shape 121"/>
        <p:cNvGrpSpPr/>
        <p:nvPr/>
      </p:nvGrpSpPr>
      <p:grpSpPr>
        <a:xfrm>
          <a:off x="0" y="0"/>
          <a:ext cx="0" cy="0"/>
          <a:chOff x="0" y="0"/>
          <a:chExt cx="0" cy="0"/>
        </a:xfrm>
      </p:grpSpPr>
      <p:pic>
        <p:nvPicPr>
          <p:cNvPr id="7" name="Google Shape;125;p20"/>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126;p20"/>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22" name="Google Shape;122;p20"/>
          <p:cNvSpPr txBox="1">
            <a:spLocks noGrp="1"/>
          </p:cNvSpPr>
          <p:nvPr>
            <p:ph type="title"/>
          </p:nvPr>
        </p:nvSpPr>
        <p:spPr>
          <a:xfrm>
            <a:off x="535869" y="412348"/>
            <a:ext cx="8264400" cy="1338900"/>
          </a:xfrm>
          <a:prstGeom prst="rect">
            <a:avLst/>
          </a:prstGeom>
          <a:noFill/>
          <a:ln>
            <a:noFill/>
          </a:ln>
        </p:spPr>
        <p:txBody>
          <a:bodyPr spcFirstLastPara="1" wrap="square" lIns="58950" tIns="29475" rIns="58950" bIns="0" anchor="t" anchorCtr="0">
            <a:noAutofit/>
          </a:bodyPr>
          <a:lstStyle>
            <a:lvl1pPr marR="0" lvl="0" algn="l" rtl="0">
              <a:lnSpc>
                <a:spcPct val="87272"/>
              </a:lnSpc>
              <a:spcBef>
                <a:spcPts val="0"/>
              </a:spcBef>
              <a:spcAft>
                <a:spcPts val="0"/>
              </a:spcAft>
              <a:buSzPts val="900"/>
              <a:buNone/>
              <a:defRPr sz="71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23" name="Google Shape;123;p20"/>
          <p:cNvSpPr txBox="1">
            <a:spLocks noGrp="1"/>
          </p:cNvSpPr>
          <p:nvPr>
            <p:ph type="body" idx="1"/>
          </p:nvPr>
        </p:nvSpPr>
        <p:spPr>
          <a:xfrm>
            <a:off x="535868" y="1724552"/>
            <a:ext cx="8264400" cy="1242000"/>
          </a:xfrm>
          <a:prstGeom prst="rect">
            <a:avLst/>
          </a:prstGeom>
          <a:noFill/>
          <a:ln>
            <a:noFill/>
          </a:ln>
        </p:spPr>
        <p:txBody>
          <a:bodyPr spcFirstLastPara="1" wrap="square" lIns="58950" tIns="0" rIns="58950" bIns="29475" anchor="t" anchorCtr="0">
            <a:noAutofit/>
          </a:bodyPr>
          <a:lstStyle>
            <a:lvl1pPr marL="457200" marR="0" lvl="0" indent="-228600" algn="l" rtl="0">
              <a:lnSpc>
                <a:spcPct val="87272"/>
              </a:lnSpc>
              <a:spcBef>
                <a:spcPts val="1400"/>
              </a:spcBef>
              <a:spcAft>
                <a:spcPts val="0"/>
              </a:spcAft>
              <a:buClr>
                <a:schemeClr val="lt1"/>
              </a:buClr>
              <a:buSzPts val="7100"/>
              <a:buFont typeface="Arial"/>
              <a:buNone/>
              <a:defRPr sz="7100" b="1" i="0" u="none" strike="noStrike" cap="none">
                <a:solidFill>
                  <a:schemeClr val="lt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4" name="Google Shape;124;p20"/>
          <p:cNvSpPr txBox="1">
            <a:spLocks noGrp="1"/>
          </p:cNvSpPr>
          <p:nvPr>
            <p:ph type="body" idx="2"/>
          </p:nvPr>
        </p:nvSpPr>
        <p:spPr>
          <a:xfrm>
            <a:off x="535869" y="3192172"/>
            <a:ext cx="6431700" cy="446700"/>
          </a:xfrm>
          <a:prstGeom prst="rect">
            <a:avLst/>
          </a:prstGeom>
          <a:noFill/>
          <a:ln>
            <a:noFill/>
          </a:ln>
        </p:spPr>
        <p:txBody>
          <a:bodyPr spcFirstLastPara="1" wrap="square" lIns="58950" tIns="29475" rIns="58950" bIns="29475" anchor="ctr" anchorCtr="0">
            <a:noAutofit/>
          </a:bodyPr>
          <a:lstStyle>
            <a:lvl1pPr marL="457200" marR="0" lvl="0" indent="-228600" algn="l" rtl="0">
              <a:lnSpc>
                <a:spcPct val="116666"/>
              </a:lnSpc>
              <a:spcBef>
                <a:spcPts val="300"/>
              </a:spcBef>
              <a:spcAft>
                <a:spcPts val="0"/>
              </a:spcAft>
              <a:buClr>
                <a:srgbClr val="504B4B"/>
              </a:buClr>
              <a:buSzPts val="1500"/>
              <a:buFont typeface="Arial"/>
              <a:buNone/>
              <a:defRPr sz="15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7" name="Google Shape;127;p20"/>
          <p:cNvSpPr txBox="1">
            <a:spLocks noGrp="1"/>
          </p:cNvSpPr>
          <p:nvPr>
            <p:ph type="body" idx="3"/>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8" name="Google Shape;128;p20"/>
          <p:cNvSpPr txBox="1">
            <a:spLocks noGrp="1"/>
          </p:cNvSpPr>
          <p:nvPr>
            <p:ph type="body" idx="4"/>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Graphic- small - footer- light">
  <p:cSld name="1_Graphic- small - footer- light">
    <p:spTree>
      <p:nvGrpSpPr>
        <p:cNvPr id="1" name="Shape 129"/>
        <p:cNvGrpSpPr/>
        <p:nvPr/>
      </p:nvGrpSpPr>
      <p:grpSpPr>
        <a:xfrm>
          <a:off x="0" y="0"/>
          <a:ext cx="0" cy="0"/>
          <a:chOff x="0" y="0"/>
          <a:chExt cx="0" cy="0"/>
        </a:xfrm>
      </p:grpSpPr>
      <p:pic>
        <p:nvPicPr>
          <p:cNvPr id="6" name="Google Shape;131;p21"/>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7" name="Google Shape;132;p21"/>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30" name="Google Shape;130;p21"/>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33" name="Google Shape;133;p21"/>
          <p:cNvSpPr>
            <a:spLocks noGrp="1"/>
          </p:cNvSpPr>
          <p:nvPr>
            <p:ph type="dgm" idx="2"/>
          </p:nvPr>
        </p:nvSpPr>
        <p:spPr>
          <a:xfrm>
            <a:off x="535863" y="1551427"/>
            <a:ext cx="8139300" cy="32559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endParaRPr noProof="0">
              <a:sym typeface="Arial"/>
            </a:endParaRPr>
          </a:p>
        </p:txBody>
      </p:sp>
      <p:sp>
        <p:nvSpPr>
          <p:cNvPr id="134" name="Google Shape;134;p21"/>
          <p:cNvSpPr txBox="1">
            <a:spLocks noGrp="1"/>
          </p:cNvSpPr>
          <p:nvPr>
            <p:ph type="body" idx="1"/>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5" name="Google Shape;135;p21"/>
          <p:cNvSpPr txBox="1">
            <a:spLocks noGrp="1"/>
          </p:cNvSpPr>
          <p:nvPr>
            <p:ph type="body" idx="3"/>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 column text - light">
  <p:cSld name="2 column text - light">
    <p:spTree>
      <p:nvGrpSpPr>
        <p:cNvPr id="1" name="Shape 11"/>
        <p:cNvGrpSpPr/>
        <p:nvPr/>
      </p:nvGrpSpPr>
      <p:grpSpPr>
        <a:xfrm>
          <a:off x="0" y="0"/>
          <a:ext cx="0" cy="0"/>
          <a:chOff x="0" y="0"/>
          <a:chExt cx="0" cy="0"/>
        </a:xfrm>
      </p:grpSpPr>
      <p:sp>
        <p:nvSpPr>
          <p:cNvPr id="12" name="Google Shape;12;p3"/>
          <p:cNvSpPr txBox="1">
            <a:spLocks noGrp="1"/>
          </p:cNvSpPr>
          <p:nvPr>
            <p:ph type="body" idx="1"/>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13" name="Google Shape;13;p3"/>
          <p:cNvSpPr txBox="1">
            <a:spLocks noGrp="1"/>
          </p:cNvSpPr>
          <p:nvPr>
            <p:ph type="body" idx="2"/>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Graphic- small - light">
  <p:cSld name="1_Graphic- small - light">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38" name="Google Shape;138;p22"/>
          <p:cNvSpPr>
            <a:spLocks noGrp="1"/>
          </p:cNvSpPr>
          <p:nvPr>
            <p:ph type="dgm" idx="2"/>
          </p:nvPr>
        </p:nvSpPr>
        <p:spPr>
          <a:xfrm>
            <a:off x="535863" y="1551428"/>
            <a:ext cx="8139300" cy="32514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endParaRPr noProof="0">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Graphic Large - light">
  <p:cSld name="1_Graphic Large - light">
    <p:spTree>
      <p:nvGrpSpPr>
        <p:cNvPr id="1" name="Shape 139"/>
        <p:cNvGrpSpPr/>
        <p:nvPr/>
      </p:nvGrpSpPr>
      <p:grpSpPr>
        <a:xfrm>
          <a:off x="0" y="0"/>
          <a:ext cx="0" cy="0"/>
          <a:chOff x="0" y="0"/>
          <a:chExt cx="0" cy="0"/>
        </a:xfrm>
      </p:grpSpPr>
      <p:sp>
        <p:nvSpPr>
          <p:cNvPr id="140" name="Google Shape;140;p23"/>
          <p:cNvSpPr>
            <a:spLocks noGrp="1"/>
          </p:cNvSpPr>
          <p:nvPr>
            <p:ph type="dgm" idx="2"/>
          </p:nvPr>
        </p:nvSpPr>
        <p:spPr>
          <a:xfrm>
            <a:off x="607293" y="390252"/>
            <a:ext cx="8067900" cy="43812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endParaRPr noProof="0">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Pic + One Column - light">
  <p:cSld name="One Pic + One Column - light">
    <p:spTree>
      <p:nvGrpSpPr>
        <p:cNvPr id="1" name="Shape 141"/>
        <p:cNvGrpSpPr/>
        <p:nvPr/>
      </p:nvGrpSpPr>
      <p:grpSpPr>
        <a:xfrm>
          <a:off x="0" y="0"/>
          <a:ext cx="0" cy="0"/>
          <a:chOff x="0" y="0"/>
          <a:chExt cx="0" cy="0"/>
        </a:xfrm>
      </p:grpSpPr>
      <p:pic>
        <p:nvPicPr>
          <p:cNvPr id="7" name="Google Shape;143;p24"/>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144;p24"/>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42" name="Google Shape;142;p24"/>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45" name="Google Shape;145;p24"/>
          <p:cNvSpPr txBox="1">
            <a:spLocks noGrp="1"/>
          </p:cNvSpPr>
          <p:nvPr>
            <p:ph type="body" idx="1"/>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146" name="Google Shape;146;p24"/>
          <p:cNvSpPr>
            <a:spLocks noGrp="1"/>
          </p:cNvSpPr>
          <p:nvPr>
            <p:ph type="pic" idx="2"/>
          </p:nvPr>
        </p:nvSpPr>
        <p:spPr>
          <a:xfrm>
            <a:off x="607296" y="1551428"/>
            <a:ext cx="2934300" cy="2895900"/>
          </a:xfrm>
          <a:prstGeom prst="rect">
            <a:avLst/>
          </a:prstGeom>
          <a:noFill/>
          <a:ln>
            <a:noFill/>
          </a:ln>
        </p:spPr>
      </p:sp>
      <p:sp>
        <p:nvSpPr>
          <p:cNvPr id="147" name="Google Shape;147;p24"/>
          <p:cNvSpPr txBox="1">
            <a:spLocks noGrp="1"/>
          </p:cNvSpPr>
          <p:nvPr>
            <p:ph type="body" idx="3"/>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8" name="Google Shape;148;p24"/>
          <p:cNvSpPr txBox="1">
            <a:spLocks noGrp="1"/>
          </p:cNvSpPr>
          <p:nvPr>
            <p:ph type="body" idx="4"/>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 pics - light">
  <p:cSld name="2 pics - light">
    <p:spTree>
      <p:nvGrpSpPr>
        <p:cNvPr id="1" name="Shape 149"/>
        <p:cNvGrpSpPr/>
        <p:nvPr/>
      </p:nvGrpSpPr>
      <p:grpSpPr>
        <a:xfrm>
          <a:off x="0" y="0"/>
          <a:ext cx="0" cy="0"/>
          <a:chOff x="0" y="0"/>
          <a:chExt cx="0" cy="0"/>
        </a:xfrm>
      </p:grpSpPr>
      <p:pic>
        <p:nvPicPr>
          <p:cNvPr id="7" name="Google Shape;151;p25"/>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152;p25"/>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50" name="Google Shape;150;p25"/>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53" name="Google Shape;153;p25"/>
          <p:cNvSpPr>
            <a:spLocks noGrp="1"/>
          </p:cNvSpPr>
          <p:nvPr>
            <p:ph type="pic" idx="2"/>
          </p:nvPr>
        </p:nvSpPr>
        <p:spPr>
          <a:xfrm>
            <a:off x="607296" y="1551428"/>
            <a:ext cx="2934300" cy="2895900"/>
          </a:xfrm>
          <a:prstGeom prst="rect">
            <a:avLst/>
          </a:prstGeom>
          <a:noFill/>
          <a:ln>
            <a:noFill/>
          </a:ln>
        </p:spPr>
      </p:sp>
      <p:sp>
        <p:nvSpPr>
          <p:cNvPr id="154" name="Google Shape;154;p25"/>
          <p:cNvSpPr>
            <a:spLocks noGrp="1"/>
          </p:cNvSpPr>
          <p:nvPr>
            <p:ph type="pic" idx="3"/>
          </p:nvPr>
        </p:nvSpPr>
        <p:spPr>
          <a:xfrm>
            <a:off x="4764858" y="1551428"/>
            <a:ext cx="2934300" cy="2895900"/>
          </a:xfrm>
          <a:prstGeom prst="rect">
            <a:avLst/>
          </a:prstGeom>
          <a:noFill/>
          <a:ln>
            <a:noFill/>
          </a:ln>
        </p:spPr>
      </p:sp>
      <p:sp>
        <p:nvSpPr>
          <p:cNvPr id="155" name="Google Shape;155;p25"/>
          <p:cNvSpPr txBox="1">
            <a:spLocks noGrp="1"/>
          </p:cNvSpPr>
          <p:nvPr>
            <p:ph type="body" idx="1"/>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6" name="Google Shape;156;p25"/>
          <p:cNvSpPr txBox="1">
            <a:spLocks noGrp="1"/>
          </p:cNvSpPr>
          <p:nvPr>
            <p:ph type="body" idx="4"/>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4 pics + captions - light">
  <p:cSld name="4 pics + captions - light">
    <p:spTree>
      <p:nvGrpSpPr>
        <p:cNvPr id="1" name="Shape 157"/>
        <p:cNvGrpSpPr/>
        <p:nvPr/>
      </p:nvGrpSpPr>
      <p:grpSpPr>
        <a:xfrm>
          <a:off x="0" y="0"/>
          <a:ext cx="0" cy="0"/>
          <a:chOff x="0" y="0"/>
          <a:chExt cx="0" cy="0"/>
        </a:xfrm>
      </p:grpSpPr>
      <p:pic>
        <p:nvPicPr>
          <p:cNvPr id="13" name="Google Shape;167;p26"/>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4" name="Google Shape;168;p26"/>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58" name="Google Shape;158;p26"/>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59" name="Google Shape;159;p26"/>
          <p:cNvSpPr>
            <a:spLocks noGrp="1"/>
          </p:cNvSpPr>
          <p:nvPr>
            <p:ph type="pic" idx="2"/>
          </p:nvPr>
        </p:nvSpPr>
        <p:spPr>
          <a:xfrm>
            <a:off x="620716" y="1545563"/>
            <a:ext cx="1382700" cy="1373700"/>
          </a:xfrm>
          <a:prstGeom prst="rect">
            <a:avLst/>
          </a:prstGeom>
          <a:noFill/>
          <a:ln>
            <a:noFill/>
          </a:ln>
        </p:spPr>
      </p:sp>
      <p:sp>
        <p:nvSpPr>
          <p:cNvPr id="160" name="Google Shape;160;p26"/>
          <p:cNvSpPr txBox="1">
            <a:spLocks noGrp="1"/>
          </p:cNvSpPr>
          <p:nvPr>
            <p:ph type="body" idx="1"/>
          </p:nvPr>
        </p:nvSpPr>
        <p:spPr>
          <a:xfrm>
            <a:off x="2643620"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1" name="Google Shape;161;p26"/>
          <p:cNvSpPr txBox="1">
            <a:spLocks noGrp="1"/>
          </p:cNvSpPr>
          <p:nvPr>
            <p:ph type="body" idx="3"/>
          </p:nvPr>
        </p:nvSpPr>
        <p:spPr>
          <a:xfrm>
            <a:off x="2643620" y="1668019"/>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2" name="Google Shape;162;p26"/>
          <p:cNvSpPr txBox="1">
            <a:spLocks noGrp="1"/>
          </p:cNvSpPr>
          <p:nvPr>
            <p:ph type="body" idx="4"/>
          </p:nvPr>
        </p:nvSpPr>
        <p:spPr>
          <a:xfrm>
            <a:off x="6783208"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3" name="Google Shape;163;p26"/>
          <p:cNvSpPr txBox="1">
            <a:spLocks noGrp="1"/>
          </p:cNvSpPr>
          <p:nvPr>
            <p:ph type="body" idx="5"/>
          </p:nvPr>
        </p:nvSpPr>
        <p:spPr>
          <a:xfrm>
            <a:off x="6783208" y="167723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4" name="Google Shape;164;p26"/>
          <p:cNvSpPr>
            <a:spLocks noGrp="1"/>
          </p:cNvSpPr>
          <p:nvPr>
            <p:ph type="pic" idx="6"/>
          </p:nvPr>
        </p:nvSpPr>
        <p:spPr>
          <a:xfrm>
            <a:off x="620716" y="3072139"/>
            <a:ext cx="1382700" cy="1373700"/>
          </a:xfrm>
          <a:prstGeom prst="rect">
            <a:avLst/>
          </a:prstGeom>
          <a:noFill/>
          <a:ln>
            <a:noFill/>
          </a:ln>
        </p:spPr>
      </p:sp>
      <p:sp>
        <p:nvSpPr>
          <p:cNvPr id="165" name="Google Shape;165;p26"/>
          <p:cNvSpPr>
            <a:spLocks noGrp="1"/>
          </p:cNvSpPr>
          <p:nvPr>
            <p:ph type="pic" idx="7"/>
          </p:nvPr>
        </p:nvSpPr>
        <p:spPr>
          <a:xfrm>
            <a:off x="4773614" y="1545563"/>
            <a:ext cx="1382700" cy="1373700"/>
          </a:xfrm>
          <a:prstGeom prst="rect">
            <a:avLst/>
          </a:prstGeom>
          <a:noFill/>
          <a:ln>
            <a:noFill/>
          </a:ln>
        </p:spPr>
      </p:sp>
      <p:sp>
        <p:nvSpPr>
          <p:cNvPr id="166" name="Google Shape;166;p26"/>
          <p:cNvSpPr>
            <a:spLocks noGrp="1"/>
          </p:cNvSpPr>
          <p:nvPr>
            <p:ph type="pic" idx="8"/>
          </p:nvPr>
        </p:nvSpPr>
        <p:spPr>
          <a:xfrm>
            <a:off x="4773614" y="3072139"/>
            <a:ext cx="1382700" cy="1373700"/>
          </a:xfrm>
          <a:prstGeom prst="rect">
            <a:avLst/>
          </a:prstGeom>
          <a:noFill/>
          <a:ln>
            <a:noFill/>
          </a:ln>
        </p:spPr>
      </p:sp>
      <p:sp>
        <p:nvSpPr>
          <p:cNvPr id="169" name="Google Shape;169;p26"/>
          <p:cNvSpPr txBox="1">
            <a:spLocks noGrp="1"/>
          </p:cNvSpPr>
          <p:nvPr>
            <p:ph type="body" idx="9"/>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0" name="Google Shape;170;p26"/>
          <p:cNvSpPr txBox="1">
            <a:spLocks noGrp="1"/>
          </p:cNvSpPr>
          <p:nvPr>
            <p:ph type="body" idx="13"/>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3 pics + captions - light">
  <p:cSld name="3 pics + captions - light">
    <p:spTree>
      <p:nvGrpSpPr>
        <p:cNvPr id="1" name="Shape 171"/>
        <p:cNvGrpSpPr/>
        <p:nvPr/>
      </p:nvGrpSpPr>
      <p:grpSpPr>
        <a:xfrm>
          <a:off x="0" y="0"/>
          <a:ext cx="0" cy="0"/>
          <a:chOff x="0" y="0"/>
          <a:chExt cx="0" cy="0"/>
        </a:xfrm>
      </p:grpSpPr>
      <p:pic>
        <p:nvPicPr>
          <p:cNvPr id="12" name="Google Shape;180;p27"/>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3" name="Google Shape;181;p27"/>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72" name="Google Shape;172;p27"/>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73" name="Google Shape;173;p27"/>
          <p:cNvSpPr>
            <a:spLocks noGrp="1"/>
          </p:cNvSpPr>
          <p:nvPr>
            <p:ph type="pic" idx="2"/>
          </p:nvPr>
        </p:nvSpPr>
        <p:spPr>
          <a:xfrm>
            <a:off x="628135" y="2117712"/>
            <a:ext cx="1787100" cy="1760400"/>
          </a:xfrm>
          <a:prstGeom prst="rect">
            <a:avLst/>
          </a:prstGeom>
          <a:noFill/>
          <a:ln>
            <a:noFill/>
          </a:ln>
        </p:spPr>
      </p:sp>
      <p:sp>
        <p:nvSpPr>
          <p:cNvPr id="174" name="Google Shape;174;p27"/>
          <p:cNvSpPr>
            <a:spLocks noGrp="1"/>
          </p:cNvSpPr>
          <p:nvPr>
            <p:ph type="pic" idx="3"/>
          </p:nvPr>
        </p:nvSpPr>
        <p:spPr>
          <a:xfrm>
            <a:off x="3572438" y="2117712"/>
            <a:ext cx="1787100" cy="1760400"/>
          </a:xfrm>
          <a:prstGeom prst="rect">
            <a:avLst/>
          </a:prstGeom>
          <a:noFill/>
          <a:ln>
            <a:noFill/>
          </a:ln>
        </p:spPr>
      </p:sp>
      <p:sp>
        <p:nvSpPr>
          <p:cNvPr id="175" name="Google Shape;175;p27"/>
          <p:cNvSpPr>
            <a:spLocks noGrp="1"/>
          </p:cNvSpPr>
          <p:nvPr>
            <p:ph type="pic" idx="4"/>
          </p:nvPr>
        </p:nvSpPr>
        <p:spPr>
          <a:xfrm>
            <a:off x="6293481" y="2117712"/>
            <a:ext cx="1787100" cy="1760400"/>
          </a:xfrm>
          <a:prstGeom prst="rect">
            <a:avLst/>
          </a:prstGeom>
          <a:noFill/>
          <a:ln>
            <a:noFill/>
          </a:ln>
        </p:spPr>
      </p:sp>
      <p:sp>
        <p:nvSpPr>
          <p:cNvPr id="176" name="Google Shape;176;p27"/>
          <p:cNvSpPr txBox="1">
            <a:spLocks noGrp="1"/>
          </p:cNvSpPr>
          <p:nvPr>
            <p:ph type="body" idx="1"/>
          </p:nvPr>
        </p:nvSpPr>
        <p:spPr>
          <a:xfrm>
            <a:off x="628157"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7" name="Google Shape;177;p27"/>
          <p:cNvSpPr txBox="1">
            <a:spLocks noGrp="1"/>
          </p:cNvSpPr>
          <p:nvPr>
            <p:ph type="body" idx="5"/>
          </p:nvPr>
        </p:nvSpPr>
        <p:spPr>
          <a:xfrm>
            <a:off x="3572459"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8" name="Google Shape;178;p27"/>
          <p:cNvSpPr txBox="1">
            <a:spLocks noGrp="1"/>
          </p:cNvSpPr>
          <p:nvPr>
            <p:ph type="body" idx="6"/>
          </p:nvPr>
        </p:nvSpPr>
        <p:spPr>
          <a:xfrm>
            <a:off x="6293503"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9" name="Google Shape;179;p27"/>
          <p:cNvSpPr txBox="1">
            <a:spLocks noGrp="1"/>
          </p:cNvSpPr>
          <p:nvPr>
            <p:ph type="body" idx="7"/>
          </p:nvPr>
        </p:nvSpPr>
        <p:spPr>
          <a:xfrm>
            <a:off x="535868" y="1548716"/>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4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2" name="Google Shape;182;p27"/>
          <p:cNvSpPr txBox="1">
            <a:spLocks noGrp="1"/>
          </p:cNvSpPr>
          <p:nvPr>
            <p:ph type="body" idx="8"/>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3" name="Google Shape;183;p27"/>
          <p:cNvSpPr txBox="1">
            <a:spLocks noGrp="1"/>
          </p:cNvSpPr>
          <p:nvPr>
            <p:ph type="body" idx="9"/>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Large Quote - no footer - light">
  <p:cSld name="Large Quote - no footer - light">
    <p:spTree>
      <p:nvGrpSpPr>
        <p:cNvPr id="1" name="Shape 184"/>
        <p:cNvGrpSpPr/>
        <p:nvPr/>
      </p:nvGrpSpPr>
      <p:grpSpPr>
        <a:xfrm>
          <a:off x="0" y="0"/>
          <a:ext cx="0" cy="0"/>
          <a:chOff x="0" y="0"/>
          <a:chExt cx="0" cy="0"/>
        </a:xfrm>
      </p:grpSpPr>
      <p:sp>
        <p:nvSpPr>
          <p:cNvPr id="185" name="Google Shape;185;p28"/>
          <p:cNvSpPr txBox="1">
            <a:spLocks noGrp="1"/>
          </p:cNvSpPr>
          <p:nvPr>
            <p:ph type="title"/>
          </p:nvPr>
        </p:nvSpPr>
        <p:spPr>
          <a:xfrm>
            <a:off x="535869" y="402094"/>
            <a:ext cx="7204500" cy="3520500"/>
          </a:xfrm>
          <a:prstGeom prst="rect">
            <a:avLst/>
          </a:prstGeom>
          <a:noFill/>
          <a:ln>
            <a:noFill/>
          </a:ln>
        </p:spPr>
        <p:txBody>
          <a:bodyPr spcFirstLastPara="1" wrap="square" lIns="58950" tIns="29475" rIns="58950" bIns="0" anchor="t" anchorCtr="0">
            <a:noAutofit/>
          </a:bodyPr>
          <a:lstStyle>
            <a:lvl1pPr marR="0" lvl="0" algn="l" rtl="0">
              <a:lnSpc>
                <a:spcPct val="90909"/>
              </a:lnSpc>
              <a:spcBef>
                <a:spcPts val="0"/>
              </a:spcBef>
              <a:spcAft>
                <a:spcPts val="0"/>
              </a:spcAft>
              <a:buSzPts val="900"/>
              <a:buNone/>
              <a:defRPr sz="43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86" name="Google Shape;186;p28"/>
          <p:cNvSpPr txBox="1">
            <a:spLocks noGrp="1"/>
          </p:cNvSpPr>
          <p:nvPr>
            <p:ph type="body" idx="1"/>
          </p:nvPr>
        </p:nvSpPr>
        <p:spPr>
          <a:xfrm>
            <a:off x="535868" y="3994167"/>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700"/>
              <a:buFont typeface="Arial"/>
              <a:buNone/>
              <a:defRPr sz="27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arge Quote - footer- light">
  <p:cSld name="Large Quote - footer- light">
    <p:spTree>
      <p:nvGrpSpPr>
        <p:cNvPr id="1" name="Shape 187"/>
        <p:cNvGrpSpPr/>
        <p:nvPr/>
      </p:nvGrpSpPr>
      <p:grpSpPr>
        <a:xfrm>
          <a:off x="0" y="0"/>
          <a:ext cx="0" cy="0"/>
          <a:chOff x="0" y="0"/>
          <a:chExt cx="0" cy="0"/>
        </a:xfrm>
      </p:grpSpPr>
      <p:pic>
        <p:nvPicPr>
          <p:cNvPr id="6" name="Google Shape;190;p29"/>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7" name="Google Shape;191;p29"/>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88" name="Google Shape;188;p29"/>
          <p:cNvSpPr txBox="1">
            <a:spLocks noGrp="1"/>
          </p:cNvSpPr>
          <p:nvPr>
            <p:ph type="title"/>
          </p:nvPr>
        </p:nvSpPr>
        <p:spPr>
          <a:xfrm>
            <a:off x="535869" y="411029"/>
            <a:ext cx="7204500" cy="25110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89" name="Google Shape;189;p29"/>
          <p:cNvSpPr txBox="1">
            <a:spLocks noGrp="1"/>
          </p:cNvSpPr>
          <p:nvPr>
            <p:ph type="body" idx="1"/>
          </p:nvPr>
        </p:nvSpPr>
        <p:spPr>
          <a:xfrm>
            <a:off x="535868" y="3029132"/>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C4C"/>
              </a:buClr>
              <a:buSzPts val="2300"/>
              <a:buFont typeface="Arial"/>
              <a:buNone/>
              <a:defRPr sz="2300" b="1"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2" name="Google Shape;192;p29"/>
          <p:cNvSpPr txBox="1">
            <a:spLocks noGrp="1"/>
          </p:cNvSpPr>
          <p:nvPr>
            <p:ph type="body" idx="2"/>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3" name="Google Shape;193;p29"/>
          <p:cNvSpPr txBox="1">
            <a:spLocks noGrp="1"/>
          </p:cNvSpPr>
          <p:nvPr>
            <p:ph type="body" idx="3"/>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Highlights - light">
  <p:cSld name="Highlights - light">
    <p:spTree>
      <p:nvGrpSpPr>
        <p:cNvPr id="1" name="Shape 194"/>
        <p:cNvGrpSpPr/>
        <p:nvPr/>
      </p:nvGrpSpPr>
      <p:grpSpPr>
        <a:xfrm>
          <a:off x="0" y="0"/>
          <a:ext cx="0" cy="0"/>
          <a:chOff x="0" y="0"/>
          <a:chExt cx="0" cy="0"/>
        </a:xfrm>
      </p:grpSpPr>
      <p:pic>
        <p:nvPicPr>
          <p:cNvPr id="9" name="Google Shape;195;p30"/>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0" name="Google Shape;196;p30"/>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97" name="Google Shape;197;p30"/>
          <p:cNvSpPr txBox="1">
            <a:spLocks noGrp="1"/>
          </p:cNvSpPr>
          <p:nvPr>
            <p:ph type="body" idx="1"/>
          </p:nvPr>
        </p:nvSpPr>
        <p:spPr>
          <a:xfrm>
            <a:off x="535868" y="339550"/>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dk1"/>
              </a:buClr>
              <a:buSzPts val="2300"/>
              <a:buFont typeface="Arial"/>
              <a:buNone/>
              <a:defRPr sz="23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8" name="Google Shape;198;p30"/>
          <p:cNvSpPr txBox="1">
            <a:spLocks noGrp="1"/>
          </p:cNvSpPr>
          <p:nvPr>
            <p:ph type="body" idx="2"/>
          </p:nvPr>
        </p:nvSpPr>
        <p:spPr>
          <a:xfrm>
            <a:off x="535868" y="778507"/>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9" name="Google Shape;199;p30"/>
          <p:cNvSpPr txBox="1">
            <a:spLocks noGrp="1"/>
          </p:cNvSpPr>
          <p:nvPr>
            <p:ph type="body" idx="3"/>
          </p:nvPr>
        </p:nvSpPr>
        <p:spPr>
          <a:xfrm>
            <a:off x="535868" y="1217464"/>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0" name="Google Shape;200;p30"/>
          <p:cNvSpPr txBox="1">
            <a:spLocks noGrp="1"/>
          </p:cNvSpPr>
          <p:nvPr>
            <p:ph type="body" idx="4"/>
          </p:nvPr>
        </p:nvSpPr>
        <p:spPr>
          <a:xfrm>
            <a:off x="535868" y="1655303"/>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1" name="Google Shape;201;p30"/>
          <p:cNvSpPr txBox="1">
            <a:spLocks noGrp="1"/>
          </p:cNvSpPr>
          <p:nvPr>
            <p:ph type="body" idx="5"/>
          </p:nvPr>
        </p:nvSpPr>
        <p:spPr>
          <a:xfrm>
            <a:off x="535868" y="2084208"/>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2" name="Google Shape;202;p30"/>
          <p:cNvSpPr txBox="1">
            <a:spLocks noGrp="1"/>
          </p:cNvSpPr>
          <p:nvPr>
            <p:ph type="body" idx="6"/>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3" name="Google Shape;203;p30"/>
          <p:cNvSpPr txBox="1">
            <a:spLocks noGrp="1"/>
          </p:cNvSpPr>
          <p:nvPr>
            <p:ph type="body" idx="7"/>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 Dark">
  <p:cSld name="One column Text - Dark">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535868"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16" name="Google Shape;16;p4"/>
          <p:cNvSpPr txBox="1">
            <a:spLocks noGrp="1"/>
          </p:cNvSpPr>
          <p:nvPr>
            <p:ph type="body" idx="1"/>
          </p:nvPr>
        </p:nvSpPr>
        <p:spPr>
          <a:xfrm>
            <a:off x="535868" y="847554"/>
            <a:ext cx="81516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lumns Text - Dark">
  <p:cSld name="Two columns Text - Dark">
    <p:spTree>
      <p:nvGrpSpPr>
        <p:cNvPr id="1" name="Shape 18"/>
        <p:cNvGrpSpPr/>
        <p:nvPr/>
      </p:nvGrpSpPr>
      <p:grpSpPr>
        <a:xfrm>
          <a:off x="0" y="0"/>
          <a:ext cx="0" cy="0"/>
          <a:chOff x="0" y="0"/>
          <a:chExt cx="0" cy="0"/>
        </a:xfrm>
      </p:grpSpPr>
      <p:pic>
        <p:nvPicPr>
          <p:cNvPr id="8" name="Google Shape;21;p6"/>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9" name="Google Shape;22;p6"/>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9" name="Google Shape;19;p6"/>
          <p:cNvSpPr txBox="1">
            <a:spLocks noGrp="1"/>
          </p:cNvSpPr>
          <p:nvPr>
            <p:ph type="title"/>
          </p:nvPr>
        </p:nvSpPr>
        <p:spPr>
          <a:xfrm>
            <a:off x="535868"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20" name="Google Shape;20;p6"/>
          <p:cNvSpPr txBox="1">
            <a:spLocks noGrp="1"/>
          </p:cNvSpPr>
          <p:nvPr>
            <p:ph type="body" idx="1"/>
          </p:nvPr>
        </p:nvSpPr>
        <p:spPr>
          <a:xfrm>
            <a:off x="535868" y="847554"/>
            <a:ext cx="81516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3" name="Google Shape;23;p6"/>
          <p:cNvSpPr txBox="1">
            <a:spLocks noGrp="1"/>
          </p:cNvSpPr>
          <p:nvPr>
            <p:ph type="body" idx="2"/>
          </p:nvPr>
        </p:nvSpPr>
        <p:spPr>
          <a:xfrm>
            <a:off x="535868"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A5A9A8"/>
              </a:buClr>
              <a:buSzPts val="1800"/>
              <a:buFont typeface="Arial"/>
              <a:buNone/>
              <a:defRPr sz="1800" b="0" i="0" u="none" strike="noStrike" cap="none">
                <a:solidFill>
                  <a:srgbClr val="A5A9A8"/>
                </a:solidFill>
                <a:latin typeface="Arial"/>
                <a:ea typeface="Arial"/>
                <a:cs typeface="Arial"/>
                <a:sym typeface="Arial"/>
              </a:defRPr>
            </a:lvl2pPr>
            <a:lvl3pPr marL="1371600" marR="0" lvl="2" indent="-336550" algn="l" rtl="0">
              <a:lnSpc>
                <a:spcPct val="142857"/>
              </a:lnSpc>
              <a:spcBef>
                <a:spcPts val="400"/>
              </a:spcBef>
              <a:spcAft>
                <a:spcPts val="0"/>
              </a:spcAft>
              <a:buClr>
                <a:srgbClr val="A5A9A8"/>
              </a:buClr>
              <a:buSzPts val="1700"/>
              <a:buFont typeface="Arial"/>
              <a:buChar char="•"/>
              <a:defRPr sz="1800" b="0" i="0" u="none" strike="noStrike" cap="none">
                <a:solidFill>
                  <a:srgbClr val="A5A9A8"/>
                </a:solidFill>
                <a:latin typeface="Arial"/>
                <a:ea typeface="Arial"/>
                <a:cs typeface="Arial"/>
                <a:sym typeface="Arial"/>
              </a:defRPr>
            </a:lvl3pPr>
            <a:lvl4pPr marL="1828800" marR="0" lvl="3"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4pPr>
            <a:lvl5pPr marL="2286000" marR="0" lvl="4"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4" name="Google Shape;24;p6"/>
          <p:cNvSpPr txBox="1">
            <a:spLocks noGrp="1"/>
          </p:cNvSpPr>
          <p:nvPr>
            <p:ph type="body" idx="3"/>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A5A9A8"/>
              </a:buClr>
              <a:buSzPts val="1800"/>
              <a:buFont typeface="Arial"/>
              <a:buNone/>
              <a:defRPr sz="1800" b="0" i="0" u="none" strike="noStrike" cap="none">
                <a:solidFill>
                  <a:srgbClr val="A5A9A8"/>
                </a:solidFill>
                <a:latin typeface="Arial"/>
                <a:ea typeface="Arial"/>
                <a:cs typeface="Arial"/>
                <a:sym typeface="Arial"/>
              </a:defRPr>
            </a:lvl2pPr>
            <a:lvl3pPr marL="1371600" marR="0" lvl="2" indent="-336550" algn="l" rtl="0">
              <a:lnSpc>
                <a:spcPct val="142857"/>
              </a:lnSpc>
              <a:spcBef>
                <a:spcPts val="400"/>
              </a:spcBef>
              <a:spcAft>
                <a:spcPts val="0"/>
              </a:spcAft>
              <a:buClr>
                <a:srgbClr val="A5A9A8"/>
              </a:buClr>
              <a:buSzPts val="1700"/>
              <a:buFont typeface="Arial"/>
              <a:buChar char="•"/>
              <a:defRPr sz="1800" b="0" i="0" u="none" strike="noStrike" cap="none">
                <a:solidFill>
                  <a:srgbClr val="A5A9A8"/>
                </a:solidFill>
                <a:latin typeface="Arial"/>
                <a:ea typeface="Arial"/>
                <a:cs typeface="Arial"/>
                <a:sym typeface="Arial"/>
              </a:defRPr>
            </a:lvl3pPr>
            <a:lvl4pPr marL="1828800" marR="0" lvl="3"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4pPr>
            <a:lvl5pPr marL="2286000" marR="0" lvl="4"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5" name="Google Shape;25;p6"/>
          <p:cNvSpPr txBox="1">
            <a:spLocks noGrp="1"/>
          </p:cNvSpPr>
          <p:nvPr>
            <p:ph type="body" idx="4"/>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6" name="Google Shape;26;p6"/>
          <p:cNvSpPr txBox="1">
            <a:spLocks noGrp="1"/>
          </p:cNvSpPr>
          <p:nvPr>
            <p:ph type="body" idx="5"/>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Graphic- small - footer- Dark">
  <p:cSld name="Graphic- small - footer- Dark">
    <p:spTree>
      <p:nvGrpSpPr>
        <p:cNvPr id="1" name="Shape 27"/>
        <p:cNvGrpSpPr/>
        <p:nvPr/>
      </p:nvGrpSpPr>
      <p:grpSpPr>
        <a:xfrm>
          <a:off x="0" y="0"/>
          <a:ext cx="0" cy="0"/>
          <a:chOff x="0" y="0"/>
          <a:chExt cx="0" cy="0"/>
        </a:xfrm>
      </p:grpSpPr>
      <p:pic>
        <p:nvPicPr>
          <p:cNvPr id="7" name="Google Shape;31;p7"/>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32;p7"/>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28" name="Google Shape;28;p7"/>
          <p:cNvSpPr txBox="1">
            <a:spLocks noGrp="1"/>
          </p:cNvSpPr>
          <p:nvPr>
            <p:ph type="title"/>
          </p:nvPr>
        </p:nvSpPr>
        <p:spPr>
          <a:xfrm>
            <a:off x="535869"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29" name="Google Shape;29;p7"/>
          <p:cNvSpPr txBox="1">
            <a:spLocks noGrp="1"/>
          </p:cNvSpPr>
          <p:nvPr>
            <p:ph type="body" idx="1"/>
          </p:nvPr>
        </p:nvSpPr>
        <p:spPr>
          <a:xfrm>
            <a:off x="535868" y="847554"/>
            <a:ext cx="81516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30" name="Google Shape;30;p7"/>
          <p:cNvSpPr>
            <a:spLocks noGrp="1"/>
          </p:cNvSpPr>
          <p:nvPr>
            <p:ph type="dgm" idx="2"/>
          </p:nvPr>
        </p:nvSpPr>
        <p:spPr>
          <a:xfrm>
            <a:off x="535863" y="1551427"/>
            <a:ext cx="8151600" cy="29034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noProof="0">
                <a:sym typeface="Arial"/>
              </a:rPr>
              <a:t>Click icon to add SmartArt graphic</a:t>
            </a:r>
            <a:endParaRPr noProof="0">
              <a:sym typeface="Arial"/>
            </a:endParaRPr>
          </a:p>
        </p:txBody>
      </p:sp>
      <p:sp>
        <p:nvSpPr>
          <p:cNvPr id="33" name="Google Shape;33;p7"/>
          <p:cNvSpPr txBox="1">
            <a:spLocks noGrp="1"/>
          </p:cNvSpPr>
          <p:nvPr>
            <p:ph type="body" idx="3"/>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34" name="Google Shape;34;p7"/>
          <p:cNvSpPr txBox="1">
            <a:spLocks noGrp="1"/>
          </p:cNvSpPr>
          <p:nvPr>
            <p:ph type="body" idx="4"/>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raphic- small - Dark">
  <p:cSld name="Graphic- small - Dark">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37" name="Google Shape;37;p8"/>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38" name="Google Shape;38;p8"/>
          <p:cNvSpPr>
            <a:spLocks noGrp="1"/>
          </p:cNvSpPr>
          <p:nvPr>
            <p:ph type="dgm" idx="2"/>
          </p:nvPr>
        </p:nvSpPr>
        <p:spPr>
          <a:xfrm>
            <a:off x="535863" y="1551427"/>
            <a:ext cx="8139300" cy="32559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noProof="0">
                <a:sym typeface="Arial"/>
              </a:rPr>
              <a:t>Click icon to add SmartArt graphic</a:t>
            </a:r>
            <a:endParaRPr noProof="0">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Graphic Large - dark">
  <p:cSld name="Graphic Large - dark">
    <p:spTree>
      <p:nvGrpSpPr>
        <p:cNvPr id="1" name="Shape 39"/>
        <p:cNvGrpSpPr/>
        <p:nvPr/>
      </p:nvGrpSpPr>
      <p:grpSpPr>
        <a:xfrm>
          <a:off x="0" y="0"/>
          <a:ext cx="0" cy="0"/>
          <a:chOff x="0" y="0"/>
          <a:chExt cx="0" cy="0"/>
        </a:xfrm>
      </p:grpSpPr>
      <p:sp>
        <p:nvSpPr>
          <p:cNvPr id="40" name="Google Shape;40;p9"/>
          <p:cNvSpPr>
            <a:spLocks noGrp="1"/>
          </p:cNvSpPr>
          <p:nvPr>
            <p:ph type="dgm" idx="2"/>
          </p:nvPr>
        </p:nvSpPr>
        <p:spPr>
          <a:xfrm>
            <a:off x="607293" y="390252"/>
            <a:ext cx="8067900" cy="43812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noProof="0">
                <a:sym typeface="Arial"/>
              </a:rPr>
              <a:t>Click icon to add SmartArt graphic</a:t>
            </a:r>
            <a:endParaRPr noProof="0">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Pic + Text - Dark">
  <p:cSld name="One Pic + Text - Dark">
    <p:spTree>
      <p:nvGrpSpPr>
        <p:cNvPr id="1" name="Shape 41"/>
        <p:cNvGrpSpPr/>
        <p:nvPr/>
      </p:nvGrpSpPr>
      <p:grpSpPr>
        <a:xfrm>
          <a:off x="0" y="0"/>
          <a:ext cx="0" cy="0"/>
          <a:chOff x="0" y="0"/>
          <a:chExt cx="0" cy="0"/>
        </a:xfrm>
      </p:grpSpPr>
      <p:pic>
        <p:nvPicPr>
          <p:cNvPr id="8" name="Google Shape;44;p10"/>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9" name="Google Shape;45;p10"/>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42" name="Google Shape;42;p10"/>
          <p:cNvSpPr txBox="1">
            <a:spLocks noGrp="1"/>
          </p:cNvSpPr>
          <p:nvPr>
            <p:ph type="title"/>
          </p:nvPr>
        </p:nvSpPr>
        <p:spPr>
          <a:xfrm>
            <a:off x="535868"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43" name="Google Shape;43;p10"/>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46" name="Google Shape;46;p10"/>
          <p:cNvSpPr txBox="1">
            <a:spLocks noGrp="1"/>
          </p:cNvSpPr>
          <p:nvPr>
            <p:ph type="body" idx="2"/>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lnSpc>
                <a:spcPct val="142857"/>
              </a:lnSpc>
              <a:spcBef>
                <a:spcPts val="800"/>
              </a:spcBef>
              <a:spcAft>
                <a:spcPts val="0"/>
              </a:spcAft>
              <a:buClr>
                <a:srgbClr val="A5A9A8"/>
              </a:buClr>
              <a:buSzPts val="1800"/>
              <a:buFont typeface="Arial"/>
              <a:buNone/>
              <a:defRPr sz="1800" b="0" i="0" u="none" strike="noStrike" cap="none">
                <a:solidFill>
                  <a:srgbClr val="A5A9A8"/>
                </a:solidFill>
                <a:latin typeface="Arial"/>
                <a:ea typeface="Arial"/>
                <a:cs typeface="Arial"/>
                <a:sym typeface="Arial"/>
              </a:defRPr>
            </a:lvl2pPr>
            <a:lvl3pPr marL="1371600" marR="0" lvl="2" indent="-336550" algn="l" rtl="0">
              <a:lnSpc>
                <a:spcPct val="142857"/>
              </a:lnSpc>
              <a:spcBef>
                <a:spcPts val="400"/>
              </a:spcBef>
              <a:spcAft>
                <a:spcPts val="0"/>
              </a:spcAft>
              <a:buClr>
                <a:srgbClr val="A5A9A8"/>
              </a:buClr>
              <a:buSzPts val="1700"/>
              <a:buFont typeface="Arial"/>
              <a:buChar char="•"/>
              <a:defRPr sz="1800" b="0" i="0" u="none" strike="noStrike" cap="none">
                <a:solidFill>
                  <a:srgbClr val="A5A9A8"/>
                </a:solidFill>
                <a:latin typeface="Arial"/>
                <a:ea typeface="Arial"/>
                <a:cs typeface="Arial"/>
                <a:sym typeface="Arial"/>
              </a:defRPr>
            </a:lvl3pPr>
            <a:lvl4pPr marL="1828800" marR="0" lvl="3"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4pPr>
            <a:lvl5pPr marL="2286000" marR="0" lvl="4"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47" name="Google Shape;47;p10"/>
          <p:cNvSpPr>
            <a:spLocks noGrp="1"/>
          </p:cNvSpPr>
          <p:nvPr>
            <p:ph type="pic" idx="3"/>
          </p:nvPr>
        </p:nvSpPr>
        <p:spPr>
          <a:xfrm>
            <a:off x="607296" y="1551428"/>
            <a:ext cx="2934300" cy="2895900"/>
          </a:xfrm>
          <a:prstGeom prst="rect">
            <a:avLst/>
          </a:prstGeom>
          <a:noFill/>
          <a:ln>
            <a:noFill/>
          </a:ln>
        </p:spPr>
      </p:sp>
      <p:sp>
        <p:nvSpPr>
          <p:cNvPr id="48" name="Google Shape;48;p10"/>
          <p:cNvSpPr txBox="1">
            <a:spLocks noGrp="1"/>
          </p:cNvSpPr>
          <p:nvPr>
            <p:ph type="body" idx="4"/>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9" name="Google Shape;49;p10"/>
          <p:cNvSpPr txBox="1">
            <a:spLocks noGrp="1"/>
          </p:cNvSpPr>
          <p:nvPr>
            <p:ph type="body" idx="5"/>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 Pics - Dark">
  <p:cSld name="2 Pics - Dark">
    <p:spTree>
      <p:nvGrpSpPr>
        <p:cNvPr id="1" name="Shape 50"/>
        <p:cNvGrpSpPr/>
        <p:nvPr/>
      </p:nvGrpSpPr>
      <p:grpSpPr>
        <a:xfrm>
          <a:off x="0" y="0"/>
          <a:ext cx="0" cy="0"/>
          <a:chOff x="0" y="0"/>
          <a:chExt cx="0" cy="0"/>
        </a:xfrm>
      </p:grpSpPr>
      <p:pic>
        <p:nvPicPr>
          <p:cNvPr id="8" name="Google Shape;55;p11"/>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9" name="Google Shape;56;p11"/>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51" name="Google Shape;51;p11"/>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52" name="Google Shape;52;p11"/>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3" name="Google Shape;53;p11"/>
          <p:cNvSpPr>
            <a:spLocks noGrp="1"/>
          </p:cNvSpPr>
          <p:nvPr>
            <p:ph type="pic" idx="2"/>
          </p:nvPr>
        </p:nvSpPr>
        <p:spPr>
          <a:xfrm>
            <a:off x="607296" y="1551428"/>
            <a:ext cx="2934300" cy="2895900"/>
          </a:xfrm>
          <a:prstGeom prst="rect">
            <a:avLst/>
          </a:prstGeom>
          <a:noFill/>
          <a:ln>
            <a:noFill/>
          </a:ln>
        </p:spPr>
      </p:sp>
      <p:sp>
        <p:nvSpPr>
          <p:cNvPr id="54" name="Google Shape;54;p11"/>
          <p:cNvSpPr>
            <a:spLocks noGrp="1"/>
          </p:cNvSpPr>
          <p:nvPr>
            <p:ph type="pic" idx="3"/>
          </p:nvPr>
        </p:nvSpPr>
        <p:spPr>
          <a:xfrm>
            <a:off x="4764858" y="1551428"/>
            <a:ext cx="2934300" cy="2895900"/>
          </a:xfrm>
          <a:prstGeom prst="rect">
            <a:avLst/>
          </a:prstGeom>
          <a:noFill/>
          <a:ln>
            <a:noFill/>
          </a:ln>
        </p:spPr>
      </p:sp>
      <p:sp>
        <p:nvSpPr>
          <p:cNvPr id="57" name="Google Shape;57;p11"/>
          <p:cNvSpPr txBox="1">
            <a:spLocks noGrp="1"/>
          </p:cNvSpPr>
          <p:nvPr>
            <p:ph type="body" idx="4"/>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8" name="Google Shape;58;p11"/>
          <p:cNvSpPr txBox="1">
            <a:spLocks noGrp="1"/>
          </p:cNvSpPr>
          <p:nvPr>
            <p:ph type="body" idx="5"/>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95" r:id="rId1"/>
    <p:sldLayoutId id="2147483696" r:id="rId2"/>
    <p:sldLayoutId id="2147483697" r:id="rId3"/>
    <p:sldLayoutId id="2147483706" r:id="rId4"/>
    <p:sldLayoutId id="2147483707" r:id="rId5"/>
    <p:sldLayoutId id="2147483698" r:id="rId6"/>
    <p:sldLayoutId id="2147483699" r:id="rId7"/>
    <p:sldLayoutId id="2147483708" r:id="rId8"/>
    <p:sldLayoutId id="2147483709" r:id="rId9"/>
    <p:sldLayoutId id="2147483710" r:id="rId10"/>
    <p:sldLayoutId id="2147483711" r:id="rId11"/>
    <p:sldLayoutId id="2147483712" r:id="rId12"/>
    <p:sldLayoutId id="2147483700" r:id="rId13"/>
    <p:sldLayoutId id="2147483701" r:id="rId14"/>
    <p:sldLayoutId id="2147483702" r:id="rId15"/>
    <p:sldLayoutId id="2147483713" r:id="rId16"/>
    <p:sldLayoutId id="2147483714" r:id="rId17"/>
    <p:sldLayoutId id="2147483715" r:id="rId18"/>
    <p:sldLayoutId id="2147483716" r:id="rId19"/>
    <p:sldLayoutId id="2147483703" r:id="rId20"/>
    <p:sldLayoutId id="2147483704" r:id="rId21"/>
    <p:sldLayoutId id="2147483717" r:id="rId22"/>
    <p:sldLayoutId id="2147483718" r:id="rId23"/>
    <p:sldLayoutId id="2147483719" r:id="rId24"/>
    <p:sldLayoutId id="2147483720" r:id="rId25"/>
    <p:sldLayoutId id="2147483705" r:id="rId26"/>
    <p:sldLayoutId id="2147483721" r:id="rId27"/>
    <p:sldLayoutId id="2147483722" r:id="rId28"/>
  </p:sldLayoutIdLst>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1pPr>
      <a:lvl2pPr lvl="1"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2pPr>
      <a:lvl3pPr lvl="2"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3pPr>
      <a:lvl4pPr lvl="3"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4pPr>
      <a:lvl5pPr lvl="4"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342900" indent="-3429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1pPr>
      <a:lvl2pPr marL="742950" lvl="1" indent="-28575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2pPr>
      <a:lvl3pPr marL="1143000" lvl="2" indent="-2286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3pPr>
      <a:lvl4pPr marL="1600200" lvl="3" indent="-2286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4pPr>
      <a:lvl5pPr marL="2057400" lvl="4" indent="-2286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m4a"/><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4a"/><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16.m4a"/><Relationship Id="rId7" Type="http://schemas.openxmlformats.org/officeDocument/2006/relationships/image" Target="../media/image5.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audio" Target="../media/media16.m4a"/><Relationship Id="rId9"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jpe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1.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63837"/>
        </a:solidFill>
        <a:effectLst/>
      </p:bgPr>
    </p:bg>
    <p:spTree>
      <p:nvGrpSpPr>
        <p:cNvPr id="1" name=""/>
        <p:cNvGrpSpPr/>
        <p:nvPr/>
      </p:nvGrpSpPr>
      <p:grpSpPr>
        <a:xfrm>
          <a:off x="0" y="0"/>
          <a:ext cx="0" cy="0"/>
          <a:chOff x="0" y="0"/>
          <a:chExt cx="0" cy="0"/>
        </a:xfrm>
      </p:grpSpPr>
      <p:pic>
        <p:nvPicPr>
          <p:cNvPr id="18434" name="Google Shape;209;p31"/>
          <p:cNvPicPr preferRelativeResize="0">
            <a:picLocks noChangeAspect="1" noChangeArrowheads="1"/>
          </p:cNvPicPr>
          <p:nvPr/>
        </p:nvPicPr>
        <p:blipFill>
          <a:blip r:embed="rId7"/>
          <a:srcRect l="862" t="27214"/>
          <a:stretch>
            <a:fillRect/>
          </a:stretch>
        </p:blipFill>
        <p:spPr bwMode="auto">
          <a:xfrm>
            <a:off x="0" y="-19050"/>
            <a:ext cx="9144000" cy="4513263"/>
          </a:xfrm>
          <a:prstGeom prst="rect">
            <a:avLst/>
          </a:prstGeom>
          <a:noFill/>
          <a:ln w="9525">
            <a:noFill/>
            <a:miter lim="800000"/>
            <a:headEnd/>
            <a:tailEnd/>
          </a:ln>
        </p:spPr>
      </p:pic>
      <p:sp>
        <p:nvSpPr>
          <p:cNvPr id="210" name="Google Shape;210;p31"/>
          <p:cNvSpPr/>
          <p:nvPr/>
        </p:nvSpPr>
        <p:spPr>
          <a:xfrm>
            <a:off x="0" y="895350"/>
            <a:ext cx="6858000" cy="1162050"/>
          </a:xfrm>
          <a:prstGeom prst="rect">
            <a:avLst/>
          </a:prstGeom>
          <a:solidFill>
            <a:srgbClr val="363837"/>
          </a:solidFill>
          <a:ln>
            <a:noFill/>
          </a:ln>
          <a:effectLst>
            <a:outerShdw blurRad="57150" dist="19050" dir="5400000" algn="bl" rotWithShape="0">
              <a:srgbClr val="000000">
                <a:alpha val="50000"/>
              </a:srgbClr>
            </a:outerShdw>
          </a:effectLst>
        </p:spPr>
        <p:txBody>
          <a:bodyPr spcFirstLastPara="1" lIns="58950" tIns="58950" rIns="58950" bIns="58950" anchor="ctr"/>
          <a:lstStyle/>
          <a:p>
            <a:pPr fontAlgn="auto">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1;p31"/>
          <p:cNvSpPr txBox="1"/>
          <p:nvPr/>
        </p:nvSpPr>
        <p:spPr>
          <a:xfrm>
            <a:off x="0" y="1123950"/>
            <a:ext cx="6667500" cy="785813"/>
          </a:xfrm>
          <a:prstGeom prst="rect">
            <a:avLst/>
          </a:prstGeom>
          <a:noFill/>
          <a:ln>
            <a:noFill/>
          </a:ln>
          <a:effectLst>
            <a:outerShdw blurRad="142875" dist="38100" dir="360000" algn="bl" rotWithShape="0">
              <a:schemeClr val="accent4">
                <a:alpha val="28000"/>
              </a:schemeClr>
            </a:outerShdw>
          </a:effectLst>
        </p:spPr>
        <p:txBody>
          <a:bodyPr spcFirstLastPara="1" lIns="58950" tIns="58950" rIns="58950" bIns="58950" anchor="ctr"/>
          <a:lstStyle/>
          <a:p>
            <a:pPr fontAlgn="auto">
              <a:lnSpc>
                <a:spcPct val="85000"/>
              </a:lnSpc>
              <a:spcBef>
                <a:spcPts val="600"/>
              </a:spcBef>
              <a:spcAft>
                <a:spcPts val="0"/>
              </a:spcAft>
              <a:buClr>
                <a:srgbClr val="000000"/>
              </a:buClr>
              <a:buFont typeface="Arial"/>
              <a:buNone/>
              <a:defRPr/>
            </a:pPr>
            <a:r>
              <a:rPr lang="en-US" sz="3400" b="1" kern="0" dirty="0">
                <a:solidFill>
                  <a:srgbClr val="FFFFFF"/>
                </a:solidFill>
                <a:latin typeface="Arial"/>
                <a:ea typeface="Arial"/>
                <a:cs typeface="Arial"/>
                <a:sym typeface="Arial"/>
              </a:rPr>
              <a:t>HARDWARE ARCHITECTURES FOR DEEP LEARNING MODELS</a:t>
            </a:r>
            <a:endParaRPr sz="3400" b="1" kern="0" dirty="0">
              <a:solidFill>
                <a:srgbClr val="FFFFFF"/>
              </a:solidFill>
              <a:latin typeface="Arial"/>
              <a:ea typeface="Arial"/>
              <a:cs typeface="Arial"/>
              <a:sym typeface="Arial"/>
            </a:endParaRPr>
          </a:p>
        </p:txBody>
      </p:sp>
      <p:sp>
        <p:nvSpPr>
          <p:cNvPr id="212" name="Google Shape;212;p31"/>
          <p:cNvSpPr txBox="1"/>
          <p:nvPr/>
        </p:nvSpPr>
        <p:spPr>
          <a:xfrm>
            <a:off x="0" y="2038350"/>
            <a:ext cx="6858000" cy="1905000"/>
          </a:xfrm>
          <a:prstGeom prst="rect">
            <a:avLst/>
          </a:prstGeom>
          <a:solidFill>
            <a:srgbClr val="009DAC"/>
          </a:solidFill>
          <a:ln>
            <a:noFill/>
          </a:ln>
          <a:effectLst>
            <a:outerShdw blurRad="128588" dist="38100" dir="3420000" algn="bl" rotWithShape="0">
              <a:srgbClr val="000000">
                <a:alpha val="50000"/>
              </a:srgbClr>
            </a:outerShdw>
          </a:effectLst>
        </p:spPr>
        <p:txBody>
          <a:bodyPr spcFirstLastPara="1" lIns="58950" tIns="29475" rIns="58950" bIns="29475" anchor="ctr"/>
          <a:lstStyle/>
          <a:p>
            <a:pPr fontAlgn="auto">
              <a:spcBef>
                <a:spcPts val="0"/>
              </a:spcBef>
              <a:spcAft>
                <a:spcPts val="0"/>
              </a:spcAft>
              <a:buClr>
                <a:srgbClr val="000000"/>
              </a:buClr>
              <a:buFont typeface="Arial"/>
              <a:buNone/>
              <a:defRPr/>
            </a:pPr>
            <a:r>
              <a:rPr lang="en-CA" sz="2500" b="1" i="1" kern="0" dirty="0">
                <a:solidFill>
                  <a:srgbClr val="363837"/>
                </a:solidFill>
                <a:latin typeface="Arial"/>
                <a:ea typeface="Arial"/>
                <a:cs typeface="Arial"/>
                <a:sym typeface="Arial"/>
              </a:rPr>
              <a:t>Presenters: </a:t>
            </a:r>
          </a:p>
          <a:p>
            <a:pPr fontAlgn="auto">
              <a:spcBef>
                <a:spcPts val="0"/>
              </a:spcBef>
              <a:spcAft>
                <a:spcPts val="0"/>
              </a:spcAft>
              <a:buClr>
                <a:srgbClr val="000000"/>
              </a:buClr>
              <a:buFont typeface="Arial"/>
              <a:buNone/>
              <a:defRPr/>
            </a:pPr>
            <a:r>
              <a:rPr lang="en-CA" sz="2000" b="1" i="1" kern="0" dirty="0">
                <a:solidFill>
                  <a:schemeClr val="accent6"/>
                </a:solidFill>
                <a:latin typeface="Arial"/>
                <a:ea typeface="Arial"/>
                <a:cs typeface="Arial"/>
                <a:sym typeface="Arial"/>
              </a:rPr>
              <a:t>1. </a:t>
            </a:r>
            <a:r>
              <a:rPr lang="en-CA" sz="2000" b="1" i="1" kern="0" dirty="0" err="1">
                <a:solidFill>
                  <a:schemeClr val="accent6"/>
                </a:solidFill>
                <a:latin typeface="Arial"/>
                <a:ea typeface="Arial"/>
                <a:cs typeface="Arial"/>
                <a:sym typeface="Arial"/>
              </a:rPr>
              <a:t>Towhidul</a:t>
            </a:r>
            <a:r>
              <a:rPr lang="en-CA" sz="2000" b="1" i="1" kern="0" dirty="0">
                <a:solidFill>
                  <a:schemeClr val="accent6"/>
                </a:solidFill>
                <a:latin typeface="Arial"/>
                <a:ea typeface="Arial"/>
                <a:cs typeface="Arial"/>
                <a:sym typeface="Arial"/>
              </a:rPr>
              <a:t> Islam – 202381732 (FPGA)</a:t>
            </a:r>
          </a:p>
          <a:p>
            <a:pPr fontAlgn="auto">
              <a:spcBef>
                <a:spcPts val="0"/>
              </a:spcBef>
              <a:spcAft>
                <a:spcPts val="0"/>
              </a:spcAft>
              <a:buClr>
                <a:srgbClr val="000000"/>
              </a:buClr>
              <a:buFont typeface="Arial"/>
              <a:buNone/>
              <a:defRPr/>
            </a:pPr>
            <a:r>
              <a:rPr lang="en-CA" sz="2000" b="1" i="1" kern="0" dirty="0">
                <a:solidFill>
                  <a:schemeClr val="accent6"/>
                </a:solidFill>
                <a:latin typeface="Arial"/>
                <a:ea typeface="Arial"/>
                <a:cs typeface="Arial"/>
                <a:sym typeface="Arial"/>
              </a:rPr>
              <a:t>2. </a:t>
            </a:r>
            <a:r>
              <a:rPr lang="en-CA" sz="2000" b="1" i="1" kern="0" dirty="0" err="1">
                <a:solidFill>
                  <a:schemeClr val="accent6"/>
                </a:solidFill>
                <a:latin typeface="Arial"/>
                <a:ea typeface="Arial"/>
                <a:cs typeface="Arial"/>
                <a:sym typeface="Arial"/>
              </a:rPr>
              <a:t>Moni</a:t>
            </a:r>
            <a:r>
              <a:rPr lang="en-CA" sz="2000" b="1" i="1" kern="0" dirty="0">
                <a:solidFill>
                  <a:schemeClr val="accent6"/>
                </a:solidFill>
                <a:latin typeface="Arial"/>
                <a:ea typeface="Arial"/>
                <a:cs typeface="Arial"/>
                <a:sym typeface="Arial"/>
              </a:rPr>
              <a:t> </a:t>
            </a:r>
            <a:r>
              <a:rPr lang="en-CA" sz="2000" b="1" i="1" kern="0" dirty="0" err="1">
                <a:solidFill>
                  <a:schemeClr val="accent6"/>
                </a:solidFill>
                <a:latin typeface="Arial"/>
                <a:ea typeface="Arial"/>
                <a:cs typeface="Arial"/>
                <a:sym typeface="Arial"/>
              </a:rPr>
              <a:t>Kishore</a:t>
            </a:r>
            <a:r>
              <a:rPr lang="en-CA" sz="2000" b="1" i="1" kern="0" dirty="0">
                <a:solidFill>
                  <a:schemeClr val="accent6"/>
                </a:solidFill>
                <a:latin typeface="Arial"/>
                <a:ea typeface="Arial"/>
                <a:cs typeface="Arial"/>
                <a:sym typeface="Arial"/>
              </a:rPr>
              <a:t> </a:t>
            </a:r>
            <a:r>
              <a:rPr lang="en-CA" sz="2000" b="1" i="1" kern="0" dirty="0" err="1">
                <a:solidFill>
                  <a:schemeClr val="accent6"/>
                </a:solidFill>
                <a:latin typeface="Arial"/>
                <a:ea typeface="Arial"/>
                <a:cs typeface="Arial"/>
                <a:sym typeface="Arial"/>
              </a:rPr>
              <a:t>Dhar</a:t>
            </a:r>
            <a:r>
              <a:rPr lang="en-CA" sz="2000" b="1" i="1" kern="0" dirty="0">
                <a:solidFill>
                  <a:schemeClr val="accent6"/>
                </a:solidFill>
                <a:latin typeface="Arial"/>
                <a:ea typeface="Arial"/>
                <a:cs typeface="Arial"/>
                <a:sym typeface="Arial"/>
              </a:rPr>
              <a:t> – 202380330 (ASIC)</a:t>
            </a:r>
          </a:p>
          <a:p>
            <a:pPr fontAlgn="auto">
              <a:spcBef>
                <a:spcPts val="0"/>
              </a:spcBef>
              <a:spcAft>
                <a:spcPts val="0"/>
              </a:spcAft>
              <a:buClr>
                <a:srgbClr val="000000"/>
              </a:buClr>
              <a:buFont typeface="Arial"/>
              <a:buNone/>
              <a:defRPr/>
            </a:pPr>
            <a:r>
              <a:rPr lang="en-CA" sz="2000" b="1" i="1" kern="0" dirty="0">
                <a:solidFill>
                  <a:schemeClr val="accent6"/>
                </a:solidFill>
                <a:latin typeface="Arial"/>
                <a:ea typeface="Arial"/>
                <a:cs typeface="Arial"/>
                <a:sym typeface="Arial"/>
              </a:rPr>
              <a:t>3. </a:t>
            </a:r>
            <a:r>
              <a:rPr lang="en-CA" sz="2000" b="1" i="1" kern="0" dirty="0" err="1">
                <a:solidFill>
                  <a:schemeClr val="accent6"/>
                </a:solidFill>
                <a:latin typeface="Arial"/>
                <a:ea typeface="Arial"/>
                <a:cs typeface="Arial"/>
                <a:sym typeface="Arial"/>
              </a:rPr>
              <a:t>Sachi</a:t>
            </a:r>
            <a:r>
              <a:rPr lang="en-CA" sz="2000" b="1" i="1" kern="0" dirty="0">
                <a:solidFill>
                  <a:schemeClr val="accent6"/>
                </a:solidFill>
                <a:latin typeface="Arial"/>
                <a:ea typeface="Arial"/>
                <a:cs typeface="Arial"/>
                <a:sym typeface="Arial"/>
              </a:rPr>
              <a:t> </a:t>
            </a:r>
            <a:r>
              <a:rPr lang="en-CA" sz="2000" b="1" i="1" kern="0" dirty="0" err="1">
                <a:solidFill>
                  <a:schemeClr val="accent6"/>
                </a:solidFill>
                <a:latin typeface="Arial"/>
                <a:ea typeface="Arial"/>
                <a:cs typeface="Arial"/>
                <a:sym typeface="Arial"/>
              </a:rPr>
              <a:t>Datta</a:t>
            </a:r>
            <a:r>
              <a:rPr lang="en-CA" sz="2000" b="1" i="1" kern="0" dirty="0">
                <a:solidFill>
                  <a:schemeClr val="accent6"/>
                </a:solidFill>
                <a:latin typeface="Arial"/>
                <a:ea typeface="Arial"/>
                <a:cs typeface="Arial"/>
                <a:sym typeface="Arial"/>
              </a:rPr>
              <a:t> – 202387871 (GPU)</a:t>
            </a:r>
          </a:p>
          <a:p>
            <a:pPr fontAlgn="auto">
              <a:spcBef>
                <a:spcPts val="0"/>
              </a:spcBef>
              <a:spcAft>
                <a:spcPts val="0"/>
              </a:spcAft>
              <a:buClr>
                <a:srgbClr val="000000"/>
              </a:buClr>
              <a:defRPr/>
            </a:pPr>
            <a:r>
              <a:rPr lang="en-CA" sz="2000" b="1" i="1" kern="0" dirty="0">
                <a:solidFill>
                  <a:schemeClr val="accent6"/>
                </a:solidFill>
                <a:latin typeface="Arial"/>
                <a:ea typeface="Arial"/>
                <a:cs typeface="Arial"/>
                <a:sym typeface="Arial"/>
              </a:rPr>
              <a:t>4. </a:t>
            </a:r>
            <a:r>
              <a:rPr lang="en-CA" sz="2000" b="1" i="1" kern="0" dirty="0" err="1">
                <a:solidFill>
                  <a:schemeClr val="accent6"/>
                </a:solidFill>
                <a:latin typeface="Arial"/>
                <a:ea typeface="Arial"/>
                <a:cs typeface="Arial"/>
                <a:sym typeface="Arial"/>
              </a:rPr>
              <a:t>Rifat</a:t>
            </a:r>
            <a:r>
              <a:rPr lang="en-CA" sz="2000" b="1" i="1" kern="0" dirty="0">
                <a:solidFill>
                  <a:schemeClr val="accent6"/>
                </a:solidFill>
                <a:latin typeface="Arial"/>
                <a:ea typeface="Arial"/>
                <a:cs typeface="Arial"/>
                <a:sym typeface="Arial"/>
              </a:rPr>
              <a:t> Bin </a:t>
            </a:r>
            <a:r>
              <a:rPr lang="en-CA" sz="2000" b="1" i="1" kern="0" dirty="0" err="1">
                <a:solidFill>
                  <a:schemeClr val="accent6"/>
                </a:solidFill>
                <a:latin typeface="Arial"/>
                <a:ea typeface="Arial"/>
                <a:cs typeface="Arial"/>
                <a:sym typeface="Arial"/>
              </a:rPr>
              <a:t>Masud</a:t>
            </a:r>
            <a:r>
              <a:rPr lang="en-CA" sz="2000" b="1" i="1" kern="0" dirty="0">
                <a:solidFill>
                  <a:schemeClr val="accent6"/>
                </a:solidFill>
                <a:latin typeface="Arial"/>
                <a:ea typeface="Arial"/>
                <a:cs typeface="Arial"/>
                <a:sym typeface="Arial"/>
              </a:rPr>
              <a:t> – 202387267 (</a:t>
            </a:r>
            <a:r>
              <a:rPr lang="en-CA" sz="2000" b="1" i="1" kern="0" dirty="0" err="1">
                <a:solidFill>
                  <a:schemeClr val="accent6"/>
                </a:solidFill>
                <a:latin typeface="Arial"/>
                <a:ea typeface="Arial"/>
                <a:cs typeface="Arial"/>
                <a:sym typeface="Arial"/>
              </a:rPr>
              <a:t>SiLaGO</a:t>
            </a:r>
            <a:r>
              <a:rPr lang="en-CA" sz="2500" b="1" i="1" kern="0" dirty="0">
                <a:solidFill>
                  <a:schemeClr val="accent6"/>
                </a:solidFill>
                <a:latin typeface="Arial"/>
                <a:ea typeface="Arial"/>
                <a:cs typeface="Arial"/>
                <a:sym typeface="Arial"/>
              </a:rPr>
              <a:t>)</a:t>
            </a:r>
            <a:endParaRPr sz="800" i="1" kern="0" dirty="0">
              <a:solidFill>
                <a:schemeClr val="accent6"/>
              </a:solidFill>
              <a:latin typeface="Arial"/>
              <a:ea typeface="Arial"/>
              <a:cs typeface="Arial"/>
              <a:sym typeface="Arial"/>
            </a:endParaRPr>
          </a:p>
        </p:txBody>
      </p:sp>
      <p:sp>
        <p:nvSpPr>
          <p:cNvPr id="213" name="Google Shape;213;p31"/>
          <p:cNvSpPr txBox="1">
            <a:spLocks noGrp="1"/>
          </p:cNvSpPr>
          <p:nvPr>
            <p:ph type="body" idx="4294967295"/>
          </p:nvPr>
        </p:nvSpPr>
        <p:spPr>
          <a:xfrm>
            <a:off x="268288" y="4803775"/>
            <a:ext cx="5400675" cy="206375"/>
          </a:xfrm>
          <a:prstGeom prst="rect">
            <a:avLst/>
          </a:prstGeom>
        </p:spPr>
        <p:txBody>
          <a:bodyPr spcFirstLastPara="1" lIns="0" tIns="0" rIns="0" bIns="0" anchor="ctr"/>
          <a:lstStyle/>
          <a:p>
            <a:pPr marL="0" indent="0" eaLnBrk="1" fontAlgn="auto" hangingPunct="1">
              <a:lnSpc>
                <a:spcPct val="150000"/>
              </a:lnSpc>
              <a:spcBef>
                <a:spcPts val="0"/>
              </a:spcBef>
              <a:spcAft>
                <a:spcPts val="0"/>
              </a:spcAft>
              <a:buClr>
                <a:schemeClr val="lt1"/>
              </a:buClr>
              <a:buSzPts val="800"/>
              <a:buFont typeface="Arial"/>
              <a:buNone/>
              <a:defRPr/>
            </a:pPr>
            <a:r>
              <a:rPr lang="en-CA" sz="900" dirty="0">
                <a:solidFill>
                  <a:schemeClr val="accent6"/>
                </a:solidFill>
                <a:latin typeface="Roboto Medium"/>
                <a:ea typeface="Roboto Medium"/>
                <a:cs typeface="Roboto Medium"/>
                <a:sym typeface="Roboto Medium"/>
              </a:rPr>
              <a:t>© ENGI-9819(Computer Hardware Found), 2023</a:t>
            </a:r>
            <a:endParaRPr sz="900">
              <a:solidFill>
                <a:schemeClr val="accent6"/>
              </a:solidFill>
              <a:latin typeface="Roboto Medium"/>
              <a:ea typeface="Roboto Medium"/>
              <a:cs typeface="Roboto Medium"/>
              <a:sym typeface="Roboto Medium"/>
            </a:endParaRPr>
          </a:p>
        </p:txBody>
      </p:sp>
      <p:sp>
        <p:nvSpPr>
          <p:cNvPr id="214" name="Google Shape;214;p31"/>
          <p:cNvSpPr txBox="1"/>
          <p:nvPr/>
        </p:nvSpPr>
        <p:spPr>
          <a:xfrm>
            <a:off x="7192963" y="4826000"/>
            <a:ext cx="960437" cy="161925"/>
          </a:xfrm>
          <a:prstGeom prst="rect">
            <a:avLst/>
          </a:prstGeom>
          <a:noFill/>
          <a:ln>
            <a:noFill/>
          </a:ln>
        </p:spPr>
        <p:txBody>
          <a:bodyPr spcFirstLastPara="1" lIns="58950" tIns="29475" rIns="58950" bIns="29475" anchor="ctr"/>
          <a:lstStyle/>
          <a:p>
            <a:pPr algn="r" fontAlgn="auto">
              <a:spcBef>
                <a:spcPts val="0"/>
              </a:spcBef>
              <a:spcAft>
                <a:spcPts val="0"/>
              </a:spcAft>
              <a:buClr>
                <a:srgbClr val="000000"/>
              </a:buClr>
              <a:buFont typeface="Arial"/>
              <a:buNone/>
              <a:defRPr/>
            </a:pPr>
            <a:r>
              <a:rPr lang="en-CA" sz="900" kern="0">
                <a:solidFill>
                  <a:schemeClr val="accent6"/>
                </a:solidFill>
                <a:latin typeface="Roboto Medium"/>
                <a:ea typeface="Roboto Medium"/>
                <a:cs typeface="Roboto Medium"/>
                <a:sym typeface="Roboto Medium"/>
              </a:rPr>
              <a:t>www.mun.ca</a:t>
            </a:r>
            <a:endParaRPr sz="1000" kern="0">
              <a:solidFill>
                <a:schemeClr val="accent6"/>
              </a:solidFill>
              <a:latin typeface="Roboto Medium"/>
              <a:ea typeface="Roboto Medium"/>
              <a:cs typeface="Roboto Medium"/>
              <a:sym typeface="Roboto Medium"/>
            </a:endParaRPr>
          </a:p>
        </p:txBody>
      </p:sp>
      <p:pic>
        <p:nvPicPr>
          <p:cNvPr id="18440" name="Google Shape;215;p31"/>
          <p:cNvPicPr preferRelativeResize="0">
            <a:picLocks noChangeAspect="1" noChangeArrowheads="1"/>
          </p:cNvPicPr>
          <p:nvPr/>
        </p:nvPicPr>
        <p:blipFill>
          <a:blip r:embed="rId8"/>
          <a:srcRect/>
          <a:stretch>
            <a:fillRect/>
          </a:stretch>
        </p:blipFill>
        <p:spPr bwMode="auto">
          <a:xfrm>
            <a:off x="8329613" y="4616450"/>
            <a:ext cx="641350" cy="371475"/>
          </a:xfrm>
          <a:prstGeom prst="rect">
            <a:avLst/>
          </a:prstGeom>
          <a:noFill/>
          <a:ln w="9525">
            <a:noFill/>
            <a:miter lim="800000"/>
            <a:headEnd/>
            <a:tailEnd/>
          </a:ln>
        </p:spPr>
      </p:pic>
      <p:cxnSp>
        <p:nvCxnSpPr>
          <p:cNvPr id="18441" name="Google Shape;216;p31"/>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pic>
        <p:nvPicPr>
          <p:cNvPr id="18442" name="Google Shape;217;p31"/>
          <p:cNvPicPr preferRelativeResize="0">
            <a:picLocks noChangeAspect="1" noChangeArrowheads="1"/>
          </p:cNvPicPr>
          <p:nvPr/>
        </p:nvPicPr>
        <p:blipFill>
          <a:blip r:embed="rId8"/>
          <a:srcRect/>
          <a:stretch>
            <a:fillRect/>
          </a:stretch>
        </p:blipFill>
        <p:spPr bwMode="auto">
          <a:xfrm>
            <a:off x="8329613" y="4616450"/>
            <a:ext cx="641350" cy="371475"/>
          </a:xfrm>
          <a:prstGeom prst="rect">
            <a:avLst/>
          </a:prstGeom>
          <a:noFill/>
          <a:ln w="9525">
            <a:noFill/>
            <a:miter lim="800000"/>
            <a:headEnd/>
            <a:tailEnd/>
          </a:ln>
        </p:spPr>
      </p:pic>
      <p:pic>
        <p:nvPicPr>
          <p:cNvPr id="2" name="Cover Page">
            <a:hlinkClick r:id="" action="ppaction://media"/>
            <a:extLst>
              <a:ext uri="{FF2B5EF4-FFF2-40B4-BE49-F238E27FC236}">
                <a16:creationId xmlns:a16="http://schemas.microsoft.com/office/drawing/2014/main" id="{BF519892-0567-2C2B-1746-9FCA1A63D28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7654492" y="2503487"/>
            <a:ext cx="487363" cy="487363"/>
          </a:xfrm>
          <a:prstGeom prst="rect">
            <a:avLst/>
          </a:prstGeom>
        </p:spPr>
      </p:pic>
      <p:pic>
        <p:nvPicPr>
          <p:cNvPr id="3" name="Cover Page">
            <a:hlinkClick r:id="" action="ppaction://media"/>
            <a:extLst>
              <a:ext uri="{FF2B5EF4-FFF2-40B4-BE49-F238E27FC236}">
                <a16:creationId xmlns:a16="http://schemas.microsoft.com/office/drawing/2014/main" id="{4A3E8BD8-A9FD-834E-540E-1CEB016D9A07}"/>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253"/>
    </mc:Choice>
    <mc:Fallback xmlns="">
      <p:transition spd="slow" advTm="34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3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audio>
              <p:cMediaNode vol="80000" showWhenStopped="0">
                <p:cTn id="8"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53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Deep Learning Binary Neural Network on an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8677"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8678"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8679"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8680" name="Google Shape;295;p37"/>
          <p:cNvCxnSpPr>
            <a:cxnSpLocks noChangeShapeType="1"/>
          </p:cNvCxnSpPr>
          <p:nvPr/>
        </p:nvCxnSpPr>
        <p:spPr bwMode="auto">
          <a:xfrm>
            <a:off x="1468438" y="4764088"/>
            <a:ext cx="7980362" cy="0"/>
          </a:xfrm>
          <a:prstGeom prst="straightConnector1">
            <a:avLst/>
          </a:prstGeom>
          <a:noFill/>
          <a:ln w="25400">
            <a:solidFill>
              <a:srgbClr val="363837"/>
            </a:solidFill>
            <a:round/>
            <a:headEnd type="none" w="sm" len="sm"/>
            <a:tailEnd type="none" w="sm" len="sm"/>
          </a:ln>
        </p:spPr>
      </p:cxnSp>
      <p:sp>
        <p:nvSpPr>
          <p:cNvPr id="28681"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8682"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3"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4"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pic>
        <p:nvPicPr>
          <p:cNvPr id="55298" name="Picture 2"/>
          <p:cNvPicPr>
            <a:picLocks noChangeAspect="1" noChangeArrowheads="1"/>
          </p:cNvPicPr>
          <p:nvPr/>
        </p:nvPicPr>
        <p:blipFill>
          <a:blip r:embed="rId6"/>
          <a:srcRect/>
          <a:stretch>
            <a:fillRect/>
          </a:stretch>
        </p:blipFill>
        <p:spPr bwMode="auto">
          <a:xfrm>
            <a:off x="1655763" y="1047750"/>
            <a:ext cx="4786312" cy="2286000"/>
          </a:xfrm>
          <a:prstGeom prst="rect">
            <a:avLst/>
          </a:prstGeom>
          <a:noFill/>
          <a:ln w="9525">
            <a:noFill/>
            <a:miter lim="800000"/>
            <a:headEnd/>
            <a:tailEnd/>
          </a:ln>
        </p:spPr>
      </p:pic>
      <p:sp>
        <p:nvSpPr>
          <p:cNvPr id="26" name="TextBox 25"/>
          <p:cNvSpPr txBox="1">
            <a:spLocks noChangeArrowheads="1"/>
          </p:cNvSpPr>
          <p:nvPr/>
        </p:nvSpPr>
        <p:spPr bwMode="auto">
          <a:xfrm>
            <a:off x="1960563" y="3333750"/>
            <a:ext cx="4267200" cy="307975"/>
          </a:xfrm>
          <a:prstGeom prst="rect">
            <a:avLst/>
          </a:prstGeom>
          <a:noFill/>
          <a:ln w="9525">
            <a:noFill/>
            <a:miter lim="800000"/>
            <a:headEnd/>
            <a:tailEnd/>
          </a:ln>
        </p:spPr>
        <p:txBody>
          <a:bodyPr>
            <a:spAutoFit/>
          </a:bodyPr>
          <a:lstStyle/>
          <a:p>
            <a:pPr>
              <a:buClr>
                <a:srgbClr val="000000"/>
              </a:buClr>
              <a:buFont typeface="Arial" charset="0"/>
              <a:buNone/>
            </a:pPr>
            <a:r>
              <a:rPr lang="en-US"/>
              <a:t>Figure : The 2</a:t>
            </a:r>
            <a:r>
              <a:rPr lang="en-US" baseline="30000"/>
              <a:t>nd</a:t>
            </a:r>
            <a:r>
              <a:rPr lang="en-US"/>
              <a:t> 3</a:t>
            </a:r>
            <a:r>
              <a:rPr lang="en-US" baseline="30000"/>
              <a:t>rd</a:t>
            </a:r>
            <a:r>
              <a:rPr lang="en-US"/>
              <a:t> and 4</a:t>
            </a:r>
            <a:r>
              <a:rPr lang="en-US" baseline="30000"/>
              <a:t>th</a:t>
            </a:r>
            <a:r>
              <a:rPr lang="en-US"/>
              <a:t> convolution layer </a:t>
            </a:r>
          </a:p>
        </p:txBody>
      </p:sp>
      <p:sp>
        <p:nvSpPr>
          <p:cNvPr id="27" name="Google Shape;317;p39"/>
          <p:cNvSpPr txBox="1">
            <a:spLocks noGrp="1"/>
          </p:cNvSpPr>
          <p:nvPr>
            <p:ph type="body" idx="1"/>
          </p:nvPr>
        </p:nvSpPr>
        <p:spPr bwMode="auto">
          <a:xfrm>
            <a:off x="1655763" y="3638550"/>
            <a:ext cx="35052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a:t>
            </a:r>
            <a:r>
              <a:rPr lang="en-CA" sz="1900">
                <a:latin typeface="Roboto" charset="0"/>
                <a:cs typeface="Arial" charset="0"/>
                <a:sym typeface="Roboto" charset="0"/>
              </a:rPr>
              <a:t>Results</a:t>
            </a:r>
          </a:p>
        </p:txBody>
      </p:sp>
      <p:sp>
        <p:nvSpPr>
          <p:cNvPr id="29" name="Google Shape;317;p39"/>
          <p:cNvSpPr txBox="1">
            <a:spLocks noGrp="1"/>
          </p:cNvSpPr>
          <p:nvPr>
            <p:ph type="body" idx="1"/>
          </p:nvPr>
        </p:nvSpPr>
        <p:spPr bwMode="auto">
          <a:xfrm>
            <a:off x="1655763" y="4171950"/>
            <a:ext cx="45720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400" b="0" dirty="0">
                <a:solidFill>
                  <a:srgbClr val="141313"/>
                </a:solidFill>
                <a:latin typeface="Roboto" charset="0"/>
                <a:cs typeface="Arial" charset="0"/>
                <a:sym typeface="Roboto" charset="0"/>
              </a:rPr>
              <a:t>- Accuracy of 86.06% on CIFAR-10 dataset</a:t>
            </a:r>
          </a:p>
          <a:p>
            <a:pPr marL="0" indent="0" eaLnBrk="1" hangingPunct="1">
              <a:lnSpc>
                <a:spcPct val="115000"/>
              </a:lnSpc>
              <a:spcBef>
                <a:spcPct val="0"/>
              </a:spcBef>
              <a:spcAft>
                <a:spcPct val="0"/>
              </a:spcAft>
              <a:buFontTx/>
              <a:buChar char="-"/>
            </a:pPr>
            <a:r>
              <a:rPr lang="en-US" sz="1400" b="0" dirty="0">
                <a:solidFill>
                  <a:srgbClr val="141313"/>
                </a:solidFill>
                <a:latin typeface="Roboto" charset="0"/>
                <a:cs typeface="Arial" charset="0"/>
                <a:sym typeface="Roboto" charset="0"/>
              </a:rPr>
              <a:t>maximum throughput of 332,158 images per second</a:t>
            </a:r>
          </a:p>
          <a:p>
            <a:pPr marL="0" indent="0" eaLnBrk="1" hangingPunct="1">
              <a:lnSpc>
                <a:spcPct val="115000"/>
              </a:lnSpc>
              <a:spcBef>
                <a:spcPct val="0"/>
              </a:spcBef>
              <a:spcAft>
                <a:spcPct val="0"/>
              </a:spcAft>
              <a:buFontTx/>
              <a:buChar char="-"/>
            </a:pPr>
            <a:r>
              <a:rPr lang="en-US" sz="1400" b="0" dirty="0">
                <a:solidFill>
                  <a:srgbClr val="141313"/>
                </a:solidFill>
                <a:latin typeface="Roboto" charset="0"/>
                <a:cs typeface="Arial" charset="0"/>
                <a:sym typeface="Roboto" charset="0"/>
              </a:rPr>
              <a:t>-latency 4.9 µsec</a:t>
            </a:r>
            <a:endParaRPr lang="en-CA" sz="1600" b="0" dirty="0">
              <a:latin typeface="Roboto" charset="0"/>
              <a:cs typeface="Arial" charset="0"/>
              <a:sym typeface="Roboto" charset="0"/>
            </a:endParaRPr>
          </a:p>
        </p:txBody>
      </p:sp>
      <p:pic>
        <p:nvPicPr>
          <p:cNvPr id="2" name="Slide 10">
            <a:hlinkClick r:id="" action="ppaction://media"/>
            <a:extLst>
              <a:ext uri="{FF2B5EF4-FFF2-40B4-BE49-F238E27FC236}">
                <a16:creationId xmlns:a16="http://schemas.microsoft.com/office/drawing/2014/main" id="{B7447E55-65D7-3BB0-896D-51BF41D613A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0494"/>
    </mc:Choice>
    <mc:Fallback xmlns="">
      <p:transition spd="slow" advTm="804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921300"/>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Optimization for Efficient Hardware Implementation of CNN on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381000"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381000" y="35623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a:lnSpc>
                <a:spcPct val="115000"/>
              </a:lnSpc>
              <a:spcBef>
                <a:spcPct val="0"/>
              </a:spcBef>
              <a:spcAft>
                <a:spcPct val="0"/>
              </a:spcAft>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CA" sz="1600" b="0" dirty="0">
                <a:solidFill>
                  <a:schemeClr val="bg1"/>
                </a:solidFill>
                <a:latin typeface="Roboto" charset="0"/>
                <a:cs typeface="Arial" charset="0"/>
                <a:sym typeface="Roboto" charset="0"/>
              </a:rPr>
              <a:t>Hardware : </a:t>
            </a:r>
            <a:r>
              <a:rPr lang="en-US" sz="1600" b="0" dirty="0">
                <a:solidFill>
                  <a:schemeClr val="bg1"/>
                </a:solidFill>
                <a:latin typeface="Roboto" charset="0"/>
                <a:cs typeface="Arial" charset="0"/>
                <a:sym typeface="Roboto" charset="0"/>
              </a:rPr>
              <a:t>XC6VLX130T-2 FPGA of Xilinx family</a:t>
            </a:r>
          </a:p>
          <a:p>
            <a:pPr marL="0" indent="0">
              <a:lnSpc>
                <a:spcPct val="115000"/>
              </a:lnSpc>
              <a:spcBef>
                <a:spcPct val="0"/>
              </a:spcBef>
              <a:spcAft>
                <a:spcPct val="0"/>
              </a:spcAft>
              <a:buFontTx/>
              <a:buChar char="-"/>
            </a:pPr>
            <a:r>
              <a:rPr lang="en-US" sz="1600" b="0" dirty="0">
                <a:solidFill>
                  <a:schemeClr val="bg1"/>
                </a:solidFill>
                <a:latin typeface="Roboto" charset="0"/>
                <a:cs typeface="Arial" charset="0"/>
                <a:sym typeface="Roboto" charset="0"/>
              </a:rPr>
              <a:t>Simulator : </a:t>
            </a:r>
            <a:r>
              <a:rPr lang="en-US" sz="1600" b="0" dirty="0" err="1">
                <a:solidFill>
                  <a:schemeClr val="bg1"/>
                </a:solidFill>
                <a:latin typeface="Roboto" charset="0"/>
                <a:cs typeface="Arial" charset="0"/>
                <a:sym typeface="Roboto" charset="0"/>
              </a:rPr>
              <a:t>ModelSim</a:t>
            </a:r>
            <a:r>
              <a:rPr lang="en-US" sz="1600" b="0" dirty="0">
                <a:solidFill>
                  <a:schemeClr val="bg1"/>
                </a:solidFill>
                <a:latin typeface="Roboto" charset="0"/>
                <a:cs typeface="Arial" charset="0"/>
                <a:sym typeface="Roboto" charset="0"/>
              </a:rPr>
              <a:t> SE 10.5</a:t>
            </a:r>
          </a:p>
          <a:p>
            <a:pPr marL="0" indent="0">
              <a:lnSpc>
                <a:spcPct val="115000"/>
              </a:lnSpc>
              <a:spcBef>
                <a:spcPct val="0"/>
              </a:spcBef>
              <a:spcAft>
                <a:spcPct val="0"/>
              </a:spcAft>
              <a:buFontTx/>
              <a:buChar char="-"/>
            </a:pPr>
            <a:r>
              <a:rPr lang="en-US" sz="1600" b="0" dirty="0">
                <a:solidFill>
                  <a:schemeClr val="bg1"/>
                </a:solidFill>
                <a:latin typeface="Roboto" charset="0"/>
                <a:cs typeface="Arial" charset="0"/>
                <a:sym typeface="Roboto" charset="0"/>
              </a:rPr>
              <a:t> Xilinx ISE 14.4 is used for synthesis</a:t>
            </a:r>
          </a:p>
          <a:p>
            <a:pPr marL="0" indent="0">
              <a:lnSpc>
                <a:spcPct val="115000"/>
              </a:lnSpc>
              <a:spcBef>
                <a:spcPct val="0"/>
              </a:spcBef>
              <a:spcAft>
                <a:spcPct val="0"/>
              </a:spcAft>
              <a:buFontTx/>
              <a:buChar char="-"/>
            </a:pPr>
            <a:r>
              <a:rPr lang="en-US" sz="1600" b="0" dirty="0">
                <a:solidFill>
                  <a:schemeClr val="bg1"/>
                </a:solidFill>
                <a:latin typeface="Roboto" charset="0"/>
                <a:cs typeface="Arial" charset="0"/>
                <a:sym typeface="Roboto" charset="0"/>
              </a:rPr>
              <a:t> </a:t>
            </a:r>
            <a:r>
              <a:rPr lang="en-US" sz="1600" b="0" dirty="0" err="1">
                <a:solidFill>
                  <a:schemeClr val="bg1"/>
                </a:solidFill>
                <a:latin typeface="Roboto" charset="0"/>
                <a:cs typeface="Arial" charset="0"/>
                <a:sym typeface="Roboto" charset="0"/>
              </a:rPr>
              <a:t>Vivado</a:t>
            </a:r>
            <a:r>
              <a:rPr lang="en-US" sz="1600" b="0" dirty="0">
                <a:solidFill>
                  <a:schemeClr val="bg1"/>
                </a:solidFill>
                <a:latin typeface="Roboto" charset="0"/>
                <a:cs typeface="Arial" charset="0"/>
                <a:sym typeface="Roboto" charset="0"/>
              </a:rPr>
              <a:t> 2012.4 is used for implementation.</a:t>
            </a:r>
            <a:endParaRPr lang="en-CA" sz="1600" b="0" dirty="0">
              <a:solidFill>
                <a:schemeClr val="bg1"/>
              </a:solidFill>
              <a:latin typeface="Roboto" charset="0"/>
              <a:cs typeface="Arial" charset="0"/>
              <a:sym typeface="Roboto" charset="0"/>
            </a:endParaRPr>
          </a:p>
        </p:txBody>
      </p:sp>
      <p:sp>
        <p:nvSpPr>
          <p:cNvPr id="24" name="Google Shape;317;p39"/>
          <p:cNvSpPr txBox="1">
            <a:spLocks noGrp="1"/>
          </p:cNvSpPr>
          <p:nvPr>
            <p:ph type="body" idx="1"/>
          </p:nvPr>
        </p:nvSpPr>
        <p:spPr bwMode="auto">
          <a:xfrm>
            <a:off x="4648200" y="1504950"/>
            <a:ext cx="4724400"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CA" sz="1900" dirty="0">
                <a:latin typeface="Roboto" charset="0"/>
                <a:cs typeface="Arial" charset="0"/>
                <a:sym typeface="Roboto" charset="0"/>
              </a:rPr>
              <a:t>Previous Work:</a:t>
            </a:r>
          </a:p>
        </p:txBody>
      </p:sp>
      <p:sp>
        <p:nvSpPr>
          <p:cNvPr id="17" name="Google Shape;317;p39"/>
          <p:cNvSpPr txBox="1">
            <a:spLocks noGrp="1"/>
          </p:cNvSpPr>
          <p:nvPr>
            <p:ph type="body" idx="1"/>
          </p:nvPr>
        </p:nvSpPr>
        <p:spPr bwMode="auto">
          <a:xfrm>
            <a:off x="4648200" y="2495550"/>
            <a:ext cx="4724400"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CA" sz="1900" dirty="0">
                <a:latin typeface="Roboto" charset="0"/>
                <a:cs typeface="Arial" charset="0"/>
                <a:sym typeface="Roboto" charset="0"/>
              </a:rPr>
              <a:t>Proposed Solution:</a:t>
            </a:r>
          </a:p>
        </p:txBody>
      </p:sp>
      <p:pic>
        <p:nvPicPr>
          <p:cNvPr id="3" name="Recorded Sound">
            <a:hlinkClick r:id="" action="ppaction://media"/>
            <a:extLst>
              <a:ext uri="{FF2B5EF4-FFF2-40B4-BE49-F238E27FC236}">
                <a16:creationId xmlns:a16="http://schemas.microsoft.com/office/drawing/2014/main" id="{CD55C125-1338-D425-B08C-C0020F0D3B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513"/>
    </mc:Choice>
    <mc:Fallback xmlns="">
      <p:transition spd="slow" advTm="38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942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921300"/>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Optimization for Efficient Hardware Implementation of CNN on FPGA</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8677"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8678"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8679"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8680" name="Google Shape;295;p37"/>
          <p:cNvCxnSpPr>
            <a:cxnSpLocks noChangeShapeType="1"/>
          </p:cNvCxnSpPr>
          <p:nvPr/>
        </p:nvCxnSpPr>
        <p:spPr bwMode="auto">
          <a:xfrm>
            <a:off x="1468438" y="4764088"/>
            <a:ext cx="7980362" cy="0"/>
          </a:xfrm>
          <a:prstGeom prst="straightConnector1">
            <a:avLst/>
          </a:prstGeom>
          <a:noFill/>
          <a:ln w="25400">
            <a:solidFill>
              <a:srgbClr val="363837"/>
            </a:solidFill>
            <a:round/>
            <a:headEnd type="none" w="sm" len="sm"/>
            <a:tailEnd type="none" w="sm" len="sm"/>
          </a:ln>
        </p:spPr>
      </p:cxnSp>
      <p:sp>
        <p:nvSpPr>
          <p:cNvPr id="28681"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8682"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3"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4"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 name="Google Shape;317;p39"/>
          <p:cNvSpPr txBox="1">
            <a:spLocks noGrp="1"/>
          </p:cNvSpPr>
          <p:nvPr>
            <p:ph type="body" idx="1"/>
          </p:nvPr>
        </p:nvSpPr>
        <p:spPr bwMode="auto">
          <a:xfrm>
            <a:off x="457200" y="1276350"/>
            <a:ext cx="35052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dirty="0">
                <a:solidFill>
                  <a:srgbClr val="141313"/>
                </a:solidFill>
                <a:latin typeface="Roboto" charset="0"/>
                <a:cs typeface="Arial" charset="0"/>
                <a:sym typeface="Roboto" charset="0"/>
              </a:rPr>
              <a:t>• </a:t>
            </a:r>
            <a:r>
              <a:rPr lang="en-CA" sz="1900" dirty="0">
                <a:latin typeface="Roboto" charset="0"/>
                <a:cs typeface="Arial" charset="0"/>
                <a:sym typeface="Roboto" charset="0"/>
              </a:rPr>
              <a:t>Results</a:t>
            </a:r>
          </a:p>
        </p:txBody>
      </p:sp>
      <p:pic>
        <p:nvPicPr>
          <p:cNvPr id="1026" name="Picture 2"/>
          <p:cNvPicPr>
            <a:picLocks noChangeAspect="1" noChangeArrowheads="1"/>
          </p:cNvPicPr>
          <p:nvPr/>
        </p:nvPicPr>
        <p:blipFill>
          <a:blip r:embed="rId6"/>
          <a:srcRect/>
          <a:stretch>
            <a:fillRect/>
          </a:stretch>
        </p:blipFill>
        <p:spPr bwMode="auto">
          <a:xfrm>
            <a:off x="609600" y="2190749"/>
            <a:ext cx="3733800" cy="1811547"/>
          </a:xfrm>
          <a:prstGeom prst="rect">
            <a:avLst/>
          </a:prstGeom>
          <a:noFill/>
          <a:ln w="9525">
            <a:noFill/>
            <a:miter lim="800000"/>
            <a:headEnd/>
            <a:tailEnd/>
          </a:ln>
          <a:effectLst/>
        </p:spPr>
      </p:pic>
      <p:pic>
        <p:nvPicPr>
          <p:cNvPr id="1027" name="Picture 3"/>
          <p:cNvPicPr>
            <a:picLocks noChangeAspect="1" noChangeArrowheads="1"/>
          </p:cNvPicPr>
          <p:nvPr/>
        </p:nvPicPr>
        <p:blipFill>
          <a:blip r:embed="rId7"/>
          <a:srcRect/>
          <a:stretch>
            <a:fillRect/>
          </a:stretch>
        </p:blipFill>
        <p:spPr bwMode="auto">
          <a:xfrm>
            <a:off x="4800600" y="2114550"/>
            <a:ext cx="3772553" cy="1828800"/>
          </a:xfrm>
          <a:prstGeom prst="rect">
            <a:avLst/>
          </a:prstGeom>
          <a:noFill/>
          <a:ln w="9525">
            <a:noFill/>
            <a:miter lim="800000"/>
            <a:headEnd/>
            <a:tailEnd/>
          </a:ln>
          <a:effectLst/>
        </p:spPr>
      </p:pic>
      <p:pic>
        <p:nvPicPr>
          <p:cNvPr id="2" name="Slide-12">
            <a:hlinkClick r:id="" action="ppaction://media"/>
            <a:extLst>
              <a:ext uri="{FF2B5EF4-FFF2-40B4-BE49-F238E27FC236}">
                <a16:creationId xmlns:a16="http://schemas.microsoft.com/office/drawing/2014/main" id="{9D553B52-2F0A-DD77-396B-AA2AE0BE58F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8335"/>
    </mc:Choice>
    <mc:Fallback xmlns="">
      <p:transition spd="slow" advTm="138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83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28625"/>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400" b="1" i="1" kern="0" dirty="0">
                <a:solidFill>
                  <a:schemeClr val="accent5"/>
                </a:solidFill>
                <a:latin typeface="Roboto"/>
                <a:ea typeface="Roboto"/>
                <a:cs typeface="Roboto"/>
                <a:sym typeface="Roboto"/>
              </a:rPr>
              <a:t>A General Neural Network Hardware Architecture on FPGA</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9701"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9702"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9703"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9704"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9705"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9706"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9707"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381000"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381000" y="3409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a:lnSpc>
                <a:spcPct val="115000"/>
              </a:lnSpc>
              <a:spcBef>
                <a:spcPct val="0"/>
              </a:spcBef>
              <a:spcAft>
                <a:spcPct val="0"/>
              </a:spcAft>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CA" sz="1600" b="0" dirty="0">
                <a:solidFill>
                  <a:schemeClr val="bg1"/>
                </a:solidFill>
                <a:latin typeface="Roboto" charset="0"/>
                <a:cs typeface="Arial" charset="0"/>
                <a:sym typeface="Roboto" charset="0"/>
              </a:rPr>
              <a:t>Hardware :  XILINX ZU9CG System On Chip (SOC) platform</a:t>
            </a:r>
          </a:p>
        </p:txBody>
      </p:sp>
      <p:pic>
        <p:nvPicPr>
          <p:cNvPr id="2" name="AGNNHAOF">
            <a:hlinkClick r:id="" action="ppaction://media"/>
            <a:extLst>
              <a:ext uri="{FF2B5EF4-FFF2-40B4-BE49-F238E27FC236}">
                <a16:creationId xmlns:a16="http://schemas.microsoft.com/office/drawing/2014/main" id="{8B03F877-5409-0710-A96E-C9DACAB28B7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7863"/>
    </mc:Choice>
    <mc:Fallback>
      <p:transition spd="slow" advTm="77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8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28858"/>
          </a:xfrm>
          <a:prstGeom prst="rect">
            <a:avLst/>
          </a:prstGeom>
          <a:noFill/>
          <a:ln>
            <a:noFill/>
          </a:ln>
        </p:spPr>
        <p:txBody>
          <a:bodyPr spcFirstLastPara="1" lIns="58950" tIns="29475" rIns="58950" bIns="29475">
            <a:spAutoFit/>
          </a:bodyPr>
          <a:lstStyle/>
          <a:p>
            <a:pPr lvl="0" algn="ctr" fontAlgn="auto">
              <a:spcBef>
                <a:spcPts val="0"/>
              </a:spcBef>
              <a:spcAft>
                <a:spcPts val="0"/>
              </a:spcAft>
              <a:buClr>
                <a:srgbClr val="000000"/>
              </a:buClr>
              <a:defRPr/>
            </a:pPr>
            <a:r>
              <a:rPr lang="en-US" sz="2400" b="1" i="1" kern="0" dirty="0">
                <a:solidFill>
                  <a:srgbClr val="FFFFFE"/>
                </a:solidFill>
                <a:latin typeface="Roboto"/>
                <a:ea typeface="Roboto"/>
                <a:cs typeface="Roboto"/>
                <a:sym typeface="Roboto"/>
              </a:rPr>
              <a:t>A General Neural Network Hardware Architecture on FPGA</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30725" name="Google Shape;291;p37"/>
          <p:cNvPicPr preferRelativeResize="0">
            <a:picLocks noChangeAspect="1" noChangeArrowheads="1"/>
          </p:cNvPicPr>
          <p:nvPr/>
        </p:nvPicPr>
        <p:blipFill>
          <a:blip r:embed="rId7"/>
          <a:srcRect/>
          <a:stretch>
            <a:fillRect/>
          </a:stretch>
        </p:blipFill>
        <p:spPr bwMode="auto">
          <a:xfrm>
            <a:off x="8324850" y="4627563"/>
            <a:ext cx="641350" cy="382587"/>
          </a:xfrm>
          <a:prstGeom prst="rect">
            <a:avLst/>
          </a:prstGeom>
          <a:noFill/>
          <a:ln w="9525">
            <a:noFill/>
            <a:miter lim="800000"/>
            <a:headEnd/>
            <a:tailEnd/>
          </a:ln>
        </p:spPr>
      </p:pic>
      <p:pic>
        <p:nvPicPr>
          <p:cNvPr id="30726" name="Google Shape;292;p37"/>
          <p:cNvPicPr preferRelativeResize="0">
            <a:picLocks noChangeAspect="1" noChangeArrowheads="1"/>
          </p:cNvPicPr>
          <p:nvPr/>
        </p:nvPicPr>
        <p:blipFill>
          <a:blip r:embed="rId7"/>
          <a:srcRect/>
          <a:stretch>
            <a:fillRect/>
          </a:stretch>
        </p:blipFill>
        <p:spPr bwMode="auto">
          <a:xfrm>
            <a:off x="8324850" y="4627563"/>
            <a:ext cx="641350" cy="382587"/>
          </a:xfrm>
          <a:prstGeom prst="rect">
            <a:avLst/>
          </a:prstGeom>
          <a:noFill/>
          <a:ln w="9525">
            <a:noFill/>
            <a:miter lim="800000"/>
            <a:headEnd/>
            <a:tailEnd/>
          </a:ln>
        </p:spPr>
      </p:pic>
      <p:sp>
        <p:nvSpPr>
          <p:cNvPr id="30727"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30728"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30729" name="Google Shape;213;p31"/>
          <p:cNvSpPr txBox="1">
            <a:spLocks/>
          </p:cNvSpPr>
          <p:nvPr/>
        </p:nvSpPr>
        <p:spPr bwMode="auto">
          <a:xfrm>
            <a:off x="148432"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30730"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30731"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30732"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pic>
        <p:nvPicPr>
          <p:cNvPr id="18" name="Picture 3"/>
          <p:cNvPicPr>
            <a:picLocks noChangeAspect="1" noChangeArrowheads="1"/>
          </p:cNvPicPr>
          <p:nvPr/>
        </p:nvPicPr>
        <p:blipFill>
          <a:blip r:embed="rId8"/>
          <a:srcRect/>
          <a:stretch>
            <a:fillRect/>
          </a:stretch>
        </p:blipFill>
        <p:spPr bwMode="auto">
          <a:xfrm>
            <a:off x="144689" y="1235077"/>
            <a:ext cx="9115425" cy="3352800"/>
          </a:xfrm>
          <a:prstGeom prst="rect">
            <a:avLst/>
          </a:prstGeom>
          <a:noFill/>
          <a:ln w="9525">
            <a:noFill/>
            <a:miter lim="800000"/>
            <a:headEnd/>
            <a:tailEnd/>
          </a:ln>
        </p:spPr>
      </p:pic>
      <p:sp>
        <p:nvSpPr>
          <p:cNvPr id="19" name="TextBox 16"/>
          <p:cNvSpPr txBox="1">
            <a:spLocks noChangeArrowheads="1"/>
          </p:cNvSpPr>
          <p:nvPr/>
        </p:nvSpPr>
        <p:spPr bwMode="auto">
          <a:xfrm>
            <a:off x="2743200" y="4324350"/>
            <a:ext cx="3733800" cy="430213"/>
          </a:xfrm>
          <a:prstGeom prst="rect">
            <a:avLst/>
          </a:prstGeom>
          <a:noFill/>
          <a:ln w="9525">
            <a:noFill/>
            <a:miter lim="800000"/>
            <a:headEnd/>
            <a:tailEnd/>
          </a:ln>
        </p:spPr>
        <p:txBody>
          <a:bodyPr>
            <a:spAutoFit/>
          </a:bodyPr>
          <a:lstStyle/>
          <a:p>
            <a:pPr>
              <a:buClr>
                <a:srgbClr val="000000"/>
              </a:buClr>
              <a:buFont typeface="Arial" charset="0"/>
              <a:buNone/>
            </a:pPr>
            <a:r>
              <a:rPr lang="en-US" sz="800" b="1" dirty="0">
                <a:latin typeface="Roboto" charset="0"/>
              </a:rPr>
              <a:t>Figure : </a:t>
            </a:r>
            <a:r>
              <a:rPr lang="en-US" sz="800" dirty="0">
                <a:latin typeface="Roboto" charset="0"/>
              </a:rPr>
              <a:t>A General Neural Network Hardware Architecture on FPGA</a:t>
            </a:r>
          </a:p>
          <a:p>
            <a:pPr>
              <a:buClr>
                <a:srgbClr val="000000"/>
              </a:buClr>
              <a:buFont typeface="Arial" charset="0"/>
              <a:buNone/>
            </a:pPr>
            <a:endParaRPr lang="en-US" dirty="0"/>
          </a:p>
        </p:txBody>
      </p:sp>
      <p:pic>
        <p:nvPicPr>
          <p:cNvPr id="2" name="AGNNHAOFMethod">
            <a:hlinkClick r:id="" action="ppaction://media"/>
            <a:extLst>
              <a:ext uri="{FF2B5EF4-FFF2-40B4-BE49-F238E27FC236}">
                <a16:creationId xmlns:a16="http://schemas.microsoft.com/office/drawing/2014/main" id="{9324379F-D0A0-5AF8-C9F1-E611EF7339B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327525" y="2327275"/>
            <a:ext cx="487363" cy="487363"/>
          </a:xfrm>
          <a:prstGeom prst="rect">
            <a:avLst/>
          </a:prstGeom>
        </p:spPr>
      </p:pic>
      <p:pic>
        <p:nvPicPr>
          <p:cNvPr id="3" name="11111Recorded Sound">
            <a:hlinkClick r:id="" action="ppaction://media"/>
            <a:extLst>
              <a:ext uri="{FF2B5EF4-FFF2-40B4-BE49-F238E27FC236}">
                <a16:creationId xmlns:a16="http://schemas.microsoft.com/office/drawing/2014/main" id="{B4B421AA-F63D-376A-81C1-0C4BB27282EF}"/>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9726"/>
    </mc:Choice>
    <mc:Fallback>
      <p:transition spd="slow" advTm="59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726" fill="hold"/>
                                        <p:tgtEl>
                                          <p:spTgt spid="2"/>
                                        </p:tgtEl>
                                      </p:cBhvr>
                                    </p:cmd>
                                  </p:childTnLst>
                                </p:cTn>
                              </p:par>
                            </p:childTnLst>
                          </p:cTn>
                        </p:par>
                        <p:par>
                          <p:cTn id="7" fill="hold">
                            <p:stCondLst>
                              <p:cond delay="59726"/>
                            </p:stCondLst>
                            <p:childTnLst>
                              <p:par>
                                <p:cTn id="8" presetID="1" presetClass="mediacall" presetSubtype="0" fill="hold" nodeType="afterEffect">
                                  <p:stCondLst>
                                    <p:cond delay="0"/>
                                  </p:stCondLst>
                                  <p:childTnLst>
                                    <p:cmd type="call" cmd="playFrom(0.0)">
                                      <p:cBhvr>
                                        <p:cTn id="9" dur="1238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
                </p:tgtEl>
              </p:cMediaNode>
            </p:audio>
            <p:audio>
              <p:cMediaNode vol="80000">
                <p:cTn id="11"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4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Application-Specific Integrated Circuit (ASIC)</a:t>
            </a:r>
            <a:endParaRPr sz="2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dirty="0"/>
              <a:t>ASIC:</a:t>
            </a:r>
          </a:p>
        </p:txBody>
      </p:sp>
      <p:sp>
        <p:nvSpPr>
          <p:cNvPr id="19" name="Google Shape;317;p39"/>
          <p:cNvSpPr txBox="1">
            <a:spLocks noGrp="1"/>
          </p:cNvSpPr>
          <p:nvPr>
            <p:ph type="body" idx="1"/>
          </p:nvPr>
        </p:nvSpPr>
        <p:spPr bwMode="auto">
          <a:xfrm>
            <a:off x="587375" y="2746375"/>
            <a:ext cx="7261225"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1. Definition of ASIC</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2. Purpose and Optimization</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3. Use Cases</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4. Features of ASICs</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    •  Customization</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    •  Versatility</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5. Comparison with Other Architectures</a:t>
            </a:r>
          </a:p>
        </p:txBody>
      </p:sp>
      <p:pic>
        <p:nvPicPr>
          <p:cNvPr id="2" name="1. First Slide - Introduction of ASIC">
            <a:hlinkClick r:id="" action="ppaction://media"/>
            <a:extLst>
              <a:ext uri="{FF2B5EF4-FFF2-40B4-BE49-F238E27FC236}">
                <a16:creationId xmlns:a16="http://schemas.microsoft.com/office/drawing/2014/main" id="{94467F14-9013-250B-E628-44E9EF6611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2990645871"/>
      </p:ext>
    </p:extLst>
  </p:cSld>
  <p:clrMapOvr>
    <a:masterClrMapping/>
  </p:clrMapOvr>
  <mc:AlternateContent xmlns:mc="http://schemas.openxmlformats.org/markup-compatibility/2006">
    <mc:Choice xmlns:p14="http://schemas.microsoft.com/office/powerpoint/2010/main" Requires="p14">
      <p:transition spd="slow" p14:dur="2000" advTm="40795"/>
    </mc:Choice>
    <mc:Fallback>
      <p:transition spd="slow" advTm="40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7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4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Benefits of using ASIC:</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460375" y="2261538"/>
            <a:ext cx="3962399" cy="511175"/>
          </a:xfrm>
          <a:noFill/>
          <a:ln>
            <a:miter lim="800000"/>
            <a:headEnd/>
            <a:tailEnd/>
          </a:ln>
        </p:spPr>
        <p:txBody>
          <a:bodyPr vert="horz" numCol="1" anchor="ctr" compatLnSpc="1">
            <a:prstTxWarp prst="textNoShape">
              <a:avLst/>
            </a:prstTxWarp>
          </a:bodyPr>
          <a:lstStyle/>
          <a:p>
            <a:pPr marL="342900" indent="-342900" algn="ctr">
              <a:lnSpc>
                <a:spcPct val="115000"/>
              </a:lnSpc>
              <a:spcBef>
                <a:spcPct val="0"/>
              </a:spcBef>
              <a:spcAft>
                <a:spcPct val="0"/>
              </a:spcAft>
              <a:buAutoNum type="arabicPeriod"/>
            </a:pPr>
            <a:r>
              <a:rPr lang="en-US" dirty="0">
                <a:sym typeface="Roboto" charset="0"/>
              </a:rPr>
              <a:t>Remarkable Performance</a:t>
            </a:r>
          </a:p>
          <a:p>
            <a:pPr marL="800100" lvl="1" indent="-342900">
              <a:lnSpc>
                <a:spcPct val="115000"/>
              </a:lnSpc>
              <a:spcBef>
                <a:spcPct val="0"/>
              </a:spcBef>
              <a:spcAft>
                <a:spcPct val="0"/>
              </a:spcAft>
              <a:buFont typeface="+mj-lt"/>
              <a:buAutoNum type="alphaLcParenR"/>
            </a:pPr>
            <a:r>
              <a:rPr lang="en-US" sz="1600" dirty="0">
                <a:solidFill>
                  <a:schemeClr val="bg1"/>
                </a:solidFill>
                <a:latin typeface="Roboto" charset="0"/>
                <a:cs typeface="Arial" charset="0"/>
                <a:sym typeface="Roboto" charset="0"/>
              </a:rPr>
              <a:t>Precision Design</a:t>
            </a:r>
          </a:p>
          <a:p>
            <a:pPr marL="800100" lvl="1" indent="-342900">
              <a:lnSpc>
                <a:spcPct val="115000"/>
              </a:lnSpc>
              <a:spcBef>
                <a:spcPct val="0"/>
              </a:spcBef>
              <a:spcAft>
                <a:spcPct val="0"/>
              </a:spcAft>
              <a:buAutoNum type="alphaLcParenR"/>
            </a:pPr>
            <a:r>
              <a:rPr lang="en-US" sz="1600" dirty="0">
                <a:solidFill>
                  <a:schemeClr val="bg1"/>
                </a:solidFill>
                <a:latin typeface="Roboto" charset="0"/>
                <a:cs typeface="Arial" charset="0"/>
                <a:sym typeface="Roboto" charset="0"/>
              </a:rPr>
              <a:t>Tailored Circuitry</a:t>
            </a:r>
          </a:p>
          <a:p>
            <a:pPr marL="342900" indent="-342900" algn="ctr">
              <a:lnSpc>
                <a:spcPct val="115000"/>
              </a:lnSpc>
              <a:spcBef>
                <a:spcPct val="0"/>
              </a:spcBef>
              <a:spcAft>
                <a:spcPct val="0"/>
              </a:spcAft>
              <a:buAutoNum type="arabicPeriod"/>
            </a:pPr>
            <a:endParaRPr lang="en-US" dirty="0">
              <a:sym typeface="Roboto" charset="0"/>
            </a:endParaRPr>
          </a:p>
        </p:txBody>
      </p:sp>
      <p:sp>
        <p:nvSpPr>
          <p:cNvPr id="19" name="Google Shape;317;p39"/>
          <p:cNvSpPr txBox="1">
            <a:spLocks noGrp="1"/>
          </p:cNvSpPr>
          <p:nvPr>
            <p:ph type="body" idx="1"/>
          </p:nvPr>
        </p:nvSpPr>
        <p:spPr bwMode="auto">
          <a:xfrm>
            <a:off x="792164" y="2436527"/>
            <a:ext cx="3390899" cy="1964023"/>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dirty="0">
                <a:sym typeface="Roboto" charset="0"/>
              </a:rPr>
              <a:t>2. </a:t>
            </a:r>
            <a:r>
              <a:rPr lang="en-US" b="1" dirty="0">
                <a:solidFill>
                  <a:srgbClr val="009DAC"/>
                </a:solidFill>
                <a:sym typeface="Roboto" charset="0"/>
              </a:rPr>
              <a:t>Power Efficiency</a:t>
            </a:r>
          </a:p>
          <a:p>
            <a:pPr marL="0" indent="0">
              <a:lnSpc>
                <a:spcPct val="115000"/>
              </a:lnSpc>
              <a:spcBef>
                <a:spcPct val="0"/>
              </a:spcBef>
              <a:spcAft>
                <a:spcPct val="0"/>
              </a:spcAft>
            </a:pPr>
            <a:r>
              <a:rPr lang="en-US" dirty="0">
                <a:sym typeface="Roboto" charset="0"/>
              </a:rPr>
              <a:t>3. Customization Capabilities</a:t>
            </a:r>
          </a:p>
          <a:p>
            <a:pPr marL="800100" lvl="1" indent="-342900">
              <a:lnSpc>
                <a:spcPct val="115000"/>
              </a:lnSpc>
              <a:spcBef>
                <a:spcPct val="0"/>
              </a:spcBef>
              <a:spcAft>
                <a:spcPct val="0"/>
              </a:spcAft>
              <a:buFont typeface="+mj-lt"/>
              <a:buAutoNum type="alphaLcParenR"/>
            </a:pPr>
            <a:r>
              <a:rPr lang="en-US" sz="1600" dirty="0">
                <a:solidFill>
                  <a:schemeClr val="bg1"/>
                </a:solidFill>
                <a:latin typeface="Roboto" charset="0"/>
                <a:cs typeface="Arial" charset="0"/>
                <a:sym typeface="Roboto" charset="0"/>
              </a:rPr>
              <a:t>Precision Customization</a:t>
            </a:r>
          </a:p>
          <a:p>
            <a:pPr marL="800100" lvl="1" indent="-342900">
              <a:lnSpc>
                <a:spcPct val="115000"/>
              </a:lnSpc>
              <a:spcBef>
                <a:spcPct val="0"/>
              </a:spcBef>
              <a:spcAft>
                <a:spcPct val="0"/>
              </a:spcAft>
              <a:buFont typeface="+mj-lt"/>
              <a:buAutoNum type="alphaLcParenR"/>
            </a:pPr>
            <a:r>
              <a:rPr lang="en-US" sz="1600" dirty="0">
                <a:solidFill>
                  <a:schemeClr val="bg1"/>
                </a:solidFill>
                <a:latin typeface="Roboto" charset="0"/>
                <a:cs typeface="Arial" charset="0"/>
                <a:sym typeface="Roboto" charset="0"/>
              </a:rPr>
              <a:t>Dual Improvement</a:t>
            </a:r>
          </a:p>
        </p:txBody>
      </p:sp>
      <p:sp>
        <p:nvSpPr>
          <p:cNvPr id="2" name="Google Shape;317;p39">
            <a:extLst>
              <a:ext uri="{FF2B5EF4-FFF2-40B4-BE49-F238E27FC236}">
                <a16:creationId xmlns:a16="http://schemas.microsoft.com/office/drawing/2014/main" id="{CAE3371C-EEA1-4353-940D-EDFB5F389926}"/>
              </a:ext>
            </a:extLst>
          </p:cNvPr>
          <p:cNvSpPr txBox="1">
            <a:spLocks/>
          </p:cNvSpPr>
          <p:nvPr/>
        </p:nvSpPr>
        <p:spPr bwMode="auto">
          <a:xfrm>
            <a:off x="5158871" y="1937926"/>
            <a:ext cx="3832729" cy="1964023"/>
          </a:xfrm>
          <a:prstGeom prst="rect">
            <a:avLst/>
          </a:prstGeo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defPPr marR="0" lvl="0" algn="l" rtl="0">
              <a:lnSpc>
                <a:spcPct val="100000"/>
              </a:lnSpc>
              <a:spcBef>
                <a:spcPts val="0"/>
              </a:spcBef>
              <a:spcAft>
                <a:spcPts val="0"/>
              </a:spcAft>
            </a:defPPr>
            <a:lvl1pPr marL="457200" marR="0" lvl="0" indent="-228600" algn="l" rtl="0" eaLnBrk="1" fontAlgn="base" hangingPunct="1">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eaLnBrk="1" fontAlgn="base" hangingPunct="1">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eaLnBrk="1" fontAlgn="base" hangingPunct="1">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eaLnBrk="1" hangingPunct="1">
              <a:lnSpc>
                <a:spcPct val="10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marL="0" indent="0">
              <a:lnSpc>
                <a:spcPct val="115000"/>
              </a:lnSpc>
              <a:spcBef>
                <a:spcPct val="0"/>
              </a:spcBef>
              <a:spcAft>
                <a:spcPct val="0"/>
              </a:spcAft>
            </a:pPr>
            <a:r>
              <a:rPr lang="en-US" dirty="0">
                <a:sym typeface="Roboto" charset="0"/>
              </a:rPr>
              <a:t>4. System Complexity Reduction</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Integration of Functions</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Streamlined Design</a:t>
            </a:r>
          </a:p>
          <a:p>
            <a:pPr marL="0" indent="0">
              <a:lnSpc>
                <a:spcPct val="115000"/>
              </a:lnSpc>
              <a:spcBef>
                <a:spcPct val="0"/>
              </a:spcBef>
              <a:spcAft>
                <a:spcPct val="0"/>
              </a:spcAft>
            </a:pPr>
            <a:r>
              <a:rPr lang="en-US" dirty="0">
                <a:sym typeface="Roboto" charset="0"/>
              </a:rPr>
              <a:t>5. Economic Viability</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Potential Cost Offset</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Long-Term Viability</a:t>
            </a:r>
          </a:p>
        </p:txBody>
      </p:sp>
      <p:pic>
        <p:nvPicPr>
          <p:cNvPr id="3" name="Second Slide - Benefits of using ASIC">
            <a:hlinkClick r:id="" action="ppaction://media"/>
            <a:extLst>
              <a:ext uri="{FF2B5EF4-FFF2-40B4-BE49-F238E27FC236}">
                <a16:creationId xmlns:a16="http://schemas.microsoft.com/office/drawing/2014/main" id="{9A3A8DAB-F818-5A2C-5A8E-1B74032F79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298330013"/>
      </p:ext>
    </p:extLst>
  </p:cSld>
  <p:clrMapOvr>
    <a:masterClrMapping/>
  </p:clrMapOvr>
  <mc:AlternateContent xmlns:mc="http://schemas.openxmlformats.org/markup-compatibility/2006">
    <mc:Choice xmlns:p14="http://schemas.microsoft.com/office/powerpoint/2010/main" Requires="p14">
      <p:transition spd="slow" p14:dur="2000" advTm="28002"/>
    </mc:Choice>
    <mc:Fallback>
      <p:transition spd="slow" advTm="28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00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4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Drawbacks of using ASIC</a:t>
            </a:r>
            <a:endParaRPr sz="2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9" name="Google Shape;317;p39"/>
          <p:cNvSpPr txBox="1">
            <a:spLocks noGrp="1"/>
          </p:cNvSpPr>
          <p:nvPr>
            <p:ph type="body" idx="1"/>
          </p:nvPr>
        </p:nvSpPr>
        <p:spPr bwMode="auto">
          <a:xfrm>
            <a:off x="192088" y="2038207"/>
            <a:ext cx="5065712" cy="1964023"/>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dirty="0">
                <a:sym typeface="Roboto" charset="0"/>
              </a:rPr>
              <a:t>1. Substantial Initial Development Expense</a:t>
            </a:r>
          </a:p>
          <a:p>
            <a:pPr marL="800100" lvl="1" indent="-342900">
              <a:lnSpc>
                <a:spcPct val="115000"/>
              </a:lnSpc>
              <a:spcBef>
                <a:spcPct val="0"/>
              </a:spcBef>
              <a:spcAft>
                <a:spcPct val="0"/>
              </a:spcAft>
              <a:buAutoNum type="alphaLcParenR"/>
            </a:pPr>
            <a:r>
              <a:rPr lang="en-US" sz="1600" dirty="0">
                <a:solidFill>
                  <a:schemeClr val="bg1"/>
                </a:solidFill>
                <a:latin typeface="Roboto" charset="0"/>
                <a:cs typeface="Arial" charset="0"/>
                <a:sym typeface="Roboto" charset="0"/>
              </a:rPr>
              <a:t>Financial Feasibility</a:t>
            </a:r>
          </a:p>
          <a:p>
            <a:pPr marL="800100" lvl="1" indent="-342900">
              <a:lnSpc>
                <a:spcPct val="115000"/>
              </a:lnSpc>
              <a:spcBef>
                <a:spcPct val="0"/>
              </a:spcBef>
              <a:spcAft>
                <a:spcPct val="0"/>
              </a:spcAft>
              <a:buAutoNum type="alphaLcParenR"/>
            </a:pPr>
            <a:r>
              <a:rPr lang="en-US" sz="1600" dirty="0">
                <a:solidFill>
                  <a:schemeClr val="bg1"/>
                </a:solidFill>
                <a:latin typeface="Roboto" charset="0"/>
                <a:cs typeface="Arial" charset="0"/>
                <a:sym typeface="Roboto" charset="0"/>
              </a:rPr>
              <a:t>Complexity</a:t>
            </a:r>
          </a:p>
          <a:p>
            <a:pPr marL="0" indent="0">
              <a:lnSpc>
                <a:spcPct val="115000"/>
              </a:lnSpc>
              <a:spcBef>
                <a:spcPct val="0"/>
              </a:spcBef>
              <a:spcAft>
                <a:spcPct val="0"/>
              </a:spcAft>
            </a:pPr>
            <a:r>
              <a:rPr lang="en-US" dirty="0">
                <a:sym typeface="Roboto" charset="0"/>
              </a:rPr>
              <a:t>2. Long Development Cycle</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Time-Consuming</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Potential Delays</a:t>
            </a:r>
            <a:endParaRPr lang="en-US" dirty="0">
              <a:sym typeface="Roboto" charset="0"/>
            </a:endParaRPr>
          </a:p>
          <a:p>
            <a:pPr marL="0" indent="0">
              <a:lnSpc>
                <a:spcPct val="115000"/>
              </a:lnSpc>
              <a:spcBef>
                <a:spcPct val="0"/>
              </a:spcBef>
              <a:spcAft>
                <a:spcPct val="0"/>
              </a:spcAft>
            </a:pPr>
            <a:r>
              <a:rPr lang="en-US" dirty="0">
                <a:sym typeface="Roboto" charset="0"/>
              </a:rPr>
              <a:t>3. Lack of Flexibility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Not as Adaptable</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Difficulty in Modifications</a:t>
            </a:r>
          </a:p>
        </p:txBody>
      </p:sp>
      <p:sp>
        <p:nvSpPr>
          <p:cNvPr id="2" name="Google Shape;317;p39">
            <a:extLst>
              <a:ext uri="{FF2B5EF4-FFF2-40B4-BE49-F238E27FC236}">
                <a16:creationId xmlns:a16="http://schemas.microsoft.com/office/drawing/2014/main" id="{CAE3371C-EEA1-4353-940D-EDFB5F389926}"/>
              </a:ext>
            </a:extLst>
          </p:cNvPr>
          <p:cNvSpPr txBox="1">
            <a:spLocks/>
          </p:cNvSpPr>
          <p:nvPr/>
        </p:nvSpPr>
        <p:spPr bwMode="auto">
          <a:xfrm>
            <a:off x="4659963" y="2095071"/>
            <a:ext cx="3924443" cy="1964023"/>
          </a:xfrm>
          <a:prstGeom prst="rect">
            <a:avLst/>
          </a:prstGeo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defPPr marR="0" lvl="0" algn="l" rtl="0">
              <a:lnSpc>
                <a:spcPct val="100000"/>
              </a:lnSpc>
              <a:spcBef>
                <a:spcPts val="0"/>
              </a:spcBef>
              <a:spcAft>
                <a:spcPts val="0"/>
              </a:spcAft>
            </a:defPPr>
            <a:lvl1pPr marL="457200" marR="0" lvl="0" indent="-228600" algn="l" rtl="0" eaLnBrk="1" fontAlgn="base" hangingPunct="1">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eaLnBrk="1" fontAlgn="base" hangingPunct="1">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eaLnBrk="1" fontAlgn="base" hangingPunct="1">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eaLnBrk="1" hangingPunct="1">
              <a:lnSpc>
                <a:spcPct val="10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marL="0" indent="0">
              <a:lnSpc>
                <a:spcPct val="115000"/>
              </a:lnSpc>
              <a:spcBef>
                <a:spcPct val="0"/>
              </a:spcBef>
              <a:spcAft>
                <a:spcPct val="0"/>
              </a:spcAft>
            </a:pPr>
            <a:r>
              <a:rPr lang="en-US" dirty="0">
                <a:sym typeface="Roboto" charset="0"/>
              </a:rPr>
              <a:t>4. Risk of Obsolescence</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Technology Dependency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Redesign Costs</a:t>
            </a:r>
          </a:p>
          <a:p>
            <a:pPr marL="0" indent="0">
              <a:lnSpc>
                <a:spcPct val="115000"/>
              </a:lnSpc>
              <a:spcBef>
                <a:spcPct val="0"/>
              </a:spcBef>
              <a:spcAft>
                <a:spcPct val="0"/>
              </a:spcAft>
            </a:pPr>
            <a:r>
              <a:rPr lang="en-US" dirty="0">
                <a:sym typeface="Roboto" charset="0"/>
              </a:rPr>
              <a:t>5. Economic Viability</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Resource Intensive</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Consideration Needed</a:t>
            </a:r>
          </a:p>
        </p:txBody>
      </p:sp>
      <p:pic>
        <p:nvPicPr>
          <p:cNvPr id="3" name="3. Third Slide - Drawbacks of Using ASIC">
            <a:hlinkClick r:id="" action="ppaction://media"/>
            <a:extLst>
              <a:ext uri="{FF2B5EF4-FFF2-40B4-BE49-F238E27FC236}">
                <a16:creationId xmlns:a16="http://schemas.microsoft.com/office/drawing/2014/main" id="{13DFEB90-311C-F3CB-1F80-92AE7D3569F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1018411233"/>
      </p:ext>
    </p:extLst>
  </p:cSld>
  <p:clrMapOvr>
    <a:masterClrMapping/>
  </p:clrMapOvr>
  <mc:AlternateContent xmlns:mc="http://schemas.openxmlformats.org/markup-compatibility/2006">
    <mc:Choice xmlns:p14="http://schemas.microsoft.com/office/powerpoint/2010/main" Requires="p14">
      <p:transition spd="slow" p14:dur="2000" advTm="22685"/>
    </mc:Choice>
    <mc:Fallback>
      <p:transition spd="slow" advTm="22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6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Google Shape;270;p36"/>
          <p:cNvSpPr txBox="1">
            <a:spLocks noChangeArrowheads="1"/>
          </p:cNvSpPr>
          <p:nvPr/>
        </p:nvSpPr>
        <p:spPr bwMode="auto">
          <a:xfrm>
            <a:off x="0" y="2181225"/>
            <a:ext cx="9144000" cy="798513"/>
          </a:xfrm>
          <a:prstGeom prst="rect">
            <a:avLst/>
          </a:prstGeom>
          <a:noFill/>
          <a:ln w="9525">
            <a:noFill/>
            <a:miter lim="800000"/>
            <a:headEnd/>
            <a:tailEnd/>
          </a:ln>
        </p:spPr>
        <p:txBody>
          <a:bodyPr lIns="58950" tIns="29475" rIns="58950" bIns="29475">
            <a:spAutoFit/>
          </a:bodyPr>
          <a:lstStyle/>
          <a:p>
            <a:pPr algn="ctr">
              <a:buClr>
                <a:srgbClr val="000000"/>
              </a:buClr>
              <a:buFont typeface="Arial" charset="0"/>
              <a:buNone/>
            </a:pPr>
            <a:r>
              <a:rPr lang="en-CA" sz="4800" b="1" i="1" dirty="0">
                <a:solidFill>
                  <a:srgbClr val="363837"/>
                </a:solidFill>
              </a:rPr>
              <a:t>Hardware Architectures!!</a:t>
            </a:r>
            <a:endParaRPr lang="en-US" sz="3300" b="1" i="1" dirty="0">
              <a:solidFill>
                <a:srgbClr val="363837"/>
              </a:solidFill>
            </a:endParaRPr>
          </a:p>
        </p:txBody>
      </p:sp>
      <p:sp>
        <p:nvSpPr>
          <p:cNvPr id="271" name="Google Shape;271;p36"/>
          <p:cNvSpPr txBox="1">
            <a:spLocks noGrp="1"/>
          </p:cNvSpPr>
          <p:nvPr>
            <p:ph type="body" idx="4294967295"/>
          </p:nvPr>
        </p:nvSpPr>
        <p:spPr>
          <a:xfrm>
            <a:off x="268288" y="4803775"/>
            <a:ext cx="5400675" cy="206375"/>
          </a:xfrm>
          <a:prstGeom prst="rect">
            <a:avLst/>
          </a:prstGeom>
        </p:spPr>
        <p:txBody>
          <a:bodyPr spcFirstLastPara="1" lIns="0" tIns="0" rIns="0" bIns="0" anchor="ctr"/>
          <a:lstStyle/>
          <a:p>
            <a:pPr marL="0" indent="0" eaLnBrk="1" fontAlgn="auto" hangingPunct="1">
              <a:lnSpc>
                <a:spcPct val="150000"/>
              </a:lnSpc>
              <a:spcBef>
                <a:spcPts val="0"/>
              </a:spcBef>
              <a:spcAft>
                <a:spcPts val="0"/>
              </a:spcAft>
              <a:buClr>
                <a:schemeClr val="lt1"/>
              </a:buClr>
              <a:buSzPts val="800"/>
              <a:buFont typeface="Arial"/>
              <a:buNone/>
              <a:defRPr/>
            </a:pPr>
            <a:r>
              <a:rPr lang="en-CA" sz="900">
                <a:solidFill>
                  <a:schemeClr val="accent6"/>
                </a:solidFill>
                <a:latin typeface="Roboto Medium"/>
                <a:ea typeface="Roboto Medium"/>
                <a:cs typeface="Roboto Medium"/>
                <a:sym typeface="Roboto Medium"/>
              </a:rPr>
              <a:t>© INTERNATIONALIZATION OFFICE AND CAREER DEVELOPMENT (STUDENT LIFE), 2023</a:t>
            </a:r>
            <a:endParaRPr sz="900">
              <a:solidFill>
                <a:schemeClr val="accent6"/>
              </a:solidFill>
              <a:latin typeface="Roboto Medium"/>
              <a:ea typeface="Roboto Medium"/>
              <a:cs typeface="Roboto Medium"/>
              <a:sym typeface="Roboto Medium"/>
            </a:endParaRPr>
          </a:p>
        </p:txBody>
      </p:sp>
      <p:sp>
        <p:nvSpPr>
          <p:cNvPr id="272" name="Google Shape;272;p36"/>
          <p:cNvSpPr txBox="1"/>
          <p:nvPr/>
        </p:nvSpPr>
        <p:spPr>
          <a:xfrm>
            <a:off x="7192963" y="4826000"/>
            <a:ext cx="960437" cy="161925"/>
          </a:xfrm>
          <a:prstGeom prst="rect">
            <a:avLst/>
          </a:prstGeom>
          <a:noFill/>
          <a:ln>
            <a:noFill/>
          </a:ln>
        </p:spPr>
        <p:txBody>
          <a:bodyPr spcFirstLastPara="1" lIns="58950" tIns="29475" rIns="58950" bIns="29475" anchor="ctr"/>
          <a:lstStyle/>
          <a:p>
            <a:pPr algn="r" fontAlgn="auto">
              <a:spcBef>
                <a:spcPts val="0"/>
              </a:spcBef>
              <a:spcAft>
                <a:spcPts val="0"/>
              </a:spcAft>
              <a:buClr>
                <a:srgbClr val="000000"/>
              </a:buClr>
              <a:buFont typeface="Arial"/>
              <a:buNone/>
              <a:defRPr/>
            </a:pPr>
            <a:r>
              <a:rPr lang="en-CA" sz="900" kern="0">
                <a:solidFill>
                  <a:schemeClr val="accent6"/>
                </a:solidFill>
                <a:latin typeface="Roboto Medium"/>
                <a:ea typeface="Roboto Medium"/>
                <a:cs typeface="Roboto Medium"/>
                <a:sym typeface="Roboto Medium"/>
              </a:rPr>
              <a:t>www.mun.ca</a:t>
            </a:r>
            <a:endParaRPr sz="1000" kern="0">
              <a:solidFill>
                <a:schemeClr val="accent6"/>
              </a:solidFill>
              <a:latin typeface="Roboto Medium"/>
              <a:ea typeface="Roboto Medium"/>
              <a:cs typeface="Roboto Medium"/>
              <a:sym typeface="Roboto Medium"/>
            </a:endParaRPr>
          </a:p>
        </p:txBody>
      </p:sp>
      <p:pic>
        <p:nvPicPr>
          <p:cNvPr id="25605" name="Google Shape;273;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cxnSp>
        <p:nvCxnSpPr>
          <p:cNvPr id="25606" name="Google Shape;274;p36"/>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pic>
        <p:nvPicPr>
          <p:cNvPr id="25607" name="Google Shape;275;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pic>
        <p:nvPicPr>
          <p:cNvPr id="2" name="4. Fourth Slide - Hardware Architectures!!">
            <a:hlinkClick r:id="" action="ppaction://media"/>
            <a:extLst>
              <a:ext uri="{FF2B5EF4-FFF2-40B4-BE49-F238E27FC236}">
                <a16:creationId xmlns:a16="http://schemas.microsoft.com/office/drawing/2014/main" id="{BCD80B6B-51C9-684E-5272-2C56DE1770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4062990132"/>
      </p:ext>
    </p:extLst>
  </p:cSld>
  <p:clrMapOvr>
    <a:masterClrMapping/>
  </p:clrMapOvr>
  <mc:AlternateContent xmlns:mc="http://schemas.openxmlformats.org/markup-compatibility/2006">
    <mc:Choice xmlns:p14="http://schemas.microsoft.com/office/powerpoint/2010/main" Requires="p14">
      <p:transition spd="slow" p14:dur="2000" advTm="7987"/>
    </mc:Choice>
    <mc:Fallback>
      <p:transition spd="slow" advTm="7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5196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600" b="1" i="1" kern="0" dirty="0">
                <a:solidFill>
                  <a:schemeClr val="accent5"/>
                </a:solidFill>
                <a:latin typeface="Roboto"/>
                <a:ea typeface="Roboto"/>
                <a:cs typeface="Roboto"/>
                <a:sym typeface="Roboto"/>
              </a:rPr>
              <a:t>You Cannot Improve What You Do not Measure: FPGA vs. ASIC Efficiency Gaps for Convolutional Neural Network Inference</a:t>
            </a:r>
            <a:endParaRPr sz="16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1349375"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1349375"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1349374" y="3682086"/>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US" sz="1600" b="0" dirty="0">
                <a:solidFill>
                  <a:schemeClr val="bg1"/>
                </a:solidFill>
                <a:latin typeface="Roboto" charset="0"/>
                <a:cs typeface="Arial" charset="0"/>
                <a:sym typeface="Roboto" charset="0"/>
              </a:rPr>
              <a:t>Implementation of three CNN architectures on FPGAs and ASICs.</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 Analyzing efficiency differences in area and performance.</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 Quantitative results presentation for both platforms.</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 Exploration of potential architectural changes for FPGA efficiency.</a:t>
            </a:r>
          </a:p>
          <a:p>
            <a:pPr marL="0" indent="0" eaLnBrk="1" hangingPunct="1">
              <a:lnSpc>
                <a:spcPct val="115000"/>
              </a:lnSpc>
              <a:spcBef>
                <a:spcPct val="0"/>
              </a:spcBef>
              <a:spcAft>
                <a:spcPct val="0"/>
              </a:spcAft>
              <a:buFont typeface="Arial" charset="0"/>
              <a:buNone/>
            </a:pPr>
            <a:endParaRPr lang="en-CA" sz="1600" b="0" dirty="0">
              <a:solidFill>
                <a:schemeClr val="bg1"/>
              </a:solidFill>
              <a:latin typeface="Roboto" charset="0"/>
              <a:cs typeface="Arial" charset="0"/>
              <a:sym typeface="Roboto" charset="0"/>
            </a:endParaRPr>
          </a:p>
        </p:txBody>
      </p:sp>
      <p:pic>
        <p:nvPicPr>
          <p:cNvPr id="2" name="download">
            <a:hlinkClick r:id="" action="ppaction://media"/>
            <a:extLst>
              <a:ext uri="{FF2B5EF4-FFF2-40B4-BE49-F238E27FC236}">
                <a16:creationId xmlns:a16="http://schemas.microsoft.com/office/drawing/2014/main" id="{195FCABA-5137-2F97-3E47-BA7B6575FFB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377454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6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Google Shape;243;p34"/>
          <p:cNvSpPr txBox="1">
            <a:spLocks noChangeArrowheads="1"/>
          </p:cNvSpPr>
          <p:nvPr/>
        </p:nvSpPr>
        <p:spPr bwMode="auto">
          <a:xfrm>
            <a:off x="268288" y="228600"/>
            <a:ext cx="8269287" cy="936689"/>
          </a:xfrm>
          <a:prstGeom prst="rect">
            <a:avLst/>
          </a:prstGeom>
          <a:noFill/>
          <a:ln w="9525">
            <a:noFill/>
            <a:miter lim="800000"/>
            <a:headEnd/>
            <a:tailEnd/>
          </a:ln>
        </p:spPr>
        <p:txBody>
          <a:bodyPr lIns="58950" tIns="29475" rIns="58950" bIns="29475">
            <a:spAutoFit/>
          </a:bodyPr>
          <a:lstStyle/>
          <a:p>
            <a:pPr>
              <a:buClr>
                <a:srgbClr val="000000"/>
              </a:buClr>
            </a:pPr>
            <a:r>
              <a:rPr lang="en-US" sz="2400" b="1" dirty="0">
                <a:solidFill>
                  <a:srgbClr val="363837"/>
                </a:solidFill>
              </a:rPr>
              <a:t>HARDWARE ARCHITECTURES FOR DEEP LEARNING MODELS</a:t>
            </a:r>
          </a:p>
          <a:p>
            <a:pPr>
              <a:buClr>
                <a:srgbClr val="000000"/>
              </a:buClr>
            </a:pPr>
            <a:endParaRPr lang="en-US" sz="900" dirty="0">
              <a:solidFill>
                <a:srgbClr val="363837"/>
              </a:solidFill>
            </a:endParaRPr>
          </a:p>
        </p:txBody>
      </p:sp>
      <p:sp>
        <p:nvSpPr>
          <p:cNvPr id="244" name="Google Shape;244;p34"/>
          <p:cNvSpPr/>
          <p:nvPr/>
        </p:nvSpPr>
        <p:spPr>
          <a:xfrm>
            <a:off x="8070850" y="4470400"/>
            <a:ext cx="1073150"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19460" name="Google Shape;245;p34"/>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19461" name="Google Shape;246;p34"/>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47" name="Google Shape;247;p34"/>
          <p:cNvSpPr txBox="1"/>
          <p:nvPr/>
        </p:nvSpPr>
        <p:spPr>
          <a:xfrm>
            <a:off x="1501775" y="1358062"/>
            <a:ext cx="6140450" cy="2427376"/>
          </a:xfrm>
          <a:prstGeom prst="rect">
            <a:avLst/>
          </a:prstGeom>
          <a:noFill/>
          <a:ln>
            <a:noFill/>
          </a:ln>
        </p:spPr>
        <p:txBody>
          <a:bodyPr spcFirstLastPara="1" lIns="58950" tIns="58950" rIns="58950" bIns="58950">
            <a:spAutoFit/>
          </a:bodyPr>
          <a:lstStyle/>
          <a:p>
            <a:pPr algn="ctr" fontAlgn="auto">
              <a:spcBef>
                <a:spcPts val="0"/>
              </a:spcBef>
              <a:spcAft>
                <a:spcPts val="0"/>
              </a:spcAft>
              <a:buClr>
                <a:srgbClr val="000000"/>
              </a:buClr>
              <a:buFont typeface="Arial"/>
              <a:buNone/>
              <a:defRPr/>
            </a:pPr>
            <a:r>
              <a:rPr lang="en-CA" sz="2400" b="1" kern="0" dirty="0">
                <a:solidFill>
                  <a:srgbClr val="009DAC"/>
                </a:solidFill>
                <a:latin typeface="Roboto"/>
                <a:ea typeface="Roboto"/>
                <a:cs typeface="Roboto"/>
                <a:sym typeface="Roboto"/>
              </a:rPr>
              <a:t>Contents</a:t>
            </a:r>
            <a:endParaRPr sz="2400" b="1" kern="0" dirty="0">
              <a:solidFill>
                <a:srgbClr val="009DAC"/>
              </a:solidFill>
              <a:latin typeface="Roboto"/>
              <a:ea typeface="Roboto"/>
              <a:cs typeface="Roboto"/>
              <a:sym typeface="Roboto"/>
            </a:endParaRPr>
          </a:p>
          <a:p>
            <a:pPr marL="749300" indent="-254000" fontAlgn="auto">
              <a:spcBef>
                <a:spcPts val="600"/>
              </a:spcBef>
              <a:spcAft>
                <a:spcPts val="0"/>
              </a:spcAft>
              <a:buClr>
                <a:srgbClr val="363837"/>
              </a:buClr>
              <a:buSzPts val="1800"/>
              <a:buFont typeface="Roboto"/>
              <a:buAutoNum type="romanLcPeriod"/>
              <a:defRPr/>
            </a:pPr>
            <a:r>
              <a:rPr lang="en-CA" sz="1600" b="1" kern="0" dirty="0">
                <a:solidFill>
                  <a:srgbClr val="363837"/>
                </a:solidFill>
                <a:latin typeface="Roboto"/>
                <a:ea typeface="Roboto"/>
                <a:cs typeface="Roboto"/>
                <a:sym typeface="Roboto"/>
              </a:rPr>
              <a:t>Deep Learning</a:t>
            </a:r>
          </a:p>
          <a:p>
            <a:pPr marL="749300" indent="-254000" fontAlgn="auto">
              <a:spcBef>
                <a:spcPts val="600"/>
              </a:spcBef>
              <a:spcAft>
                <a:spcPts val="0"/>
              </a:spcAft>
              <a:buClr>
                <a:srgbClr val="363837"/>
              </a:buClr>
              <a:buSzPts val="1800"/>
              <a:buFont typeface="Roboto"/>
              <a:buAutoNum type="romanLcPeriod"/>
              <a:defRPr/>
            </a:pPr>
            <a:r>
              <a:rPr lang="en-CA" sz="1600" b="1" kern="0" dirty="0">
                <a:solidFill>
                  <a:srgbClr val="363837"/>
                </a:solidFill>
                <a:latin typeface="Roboto"/>
                <a:ea typeface="Roboto"/>
                <a:cs typeface="Roboto"/>
                <a:sym typeface="Roboto"/>
              </a:rPr>
              <a:t>Field Programmable Gate Array (FPAG)</a:t>
            </a:r>
          </a:p>
          <a:p>
            <a:pPr marL="749300" indent="-254000" fontAlgn="auto">
              <a:spcBef>
                <a:spcPts val="600"/>
              </a:spcBef>
              <a:spcAft>
                <a:spcPts val="0"/>
              </a:spcAft>
              <a:buClr>
                <a:srgbClr val="363837"/>
              </a:buClr>
              <a:buSzPts val="1800"/>
              <a:buFont typeface="Roboto"/>
              <a:buAutoNum type="romanLcPeriod"/>
              <a:defRPr/>
            </a:pPr>
            <a:r>
              <a:rPr lang="en-CA" sz="1600" b="1" kern="0" dirty="0">
                <a:solidFill>
                  <a:srgbClr val="363837"/>
                </a:solidFill>
                <a:latin typeface="Roboto"/>
                <a:ea typeface="Roboto"/>
                <a:cs typeface="Roboto"/>
                <a:sym typeface="Roboto"/>
              </a:rPr>
              <a:t>Application-Specific Integrated Circuit (ASIC)</a:t>
            </a:r>
          </a:p>
          <a:p>
            <a:pPr marL="749300" indent="-254000" fontAlgn="auto">
              <a:spcBef>
                <a:spcPts val="600"/>
              </a:spcBef>
              <a:spcAft>
                <a:spcPts val="0"/>
              </a:spcAft>
              <a:buClr>
                <a:srgbClr val="363837"/>
              </a:buClr>
              <a:buSzPts val="1800"/>
              <a:buFont typeface="Roboto"/>
              <a:buAutoNum type="romanLcPeriod"/>
              <a:defRPr/>
            </a:pPr>
            <a:r>
              <a:rPr lang="en-CA" sz="1600" b="1" i="1" dirty="0">
                <a:solidFill>
                  <a:srgbClr val="363837"/>
                </a:solidFill>
              </a:rPr>
              <a:t>Graphics processing unit (GPU)</a:t>
            </a:r>
          </a:p>
          <a:p>
            <a:pPr marL="749300" indent="-254000" fontAlgn="auto">
              <a:spcBef>
                <a:spcPts val="600"/>
              </a:spcBef>
              <a:spcAft>
                <a:spcPts val="0"/>
              </a:spcAft>
              <a:buClr>
                <a:srgbClr val="363837"/>
              </a:buClr>
              <a:buSzPts val="1800"/>
              <a:buFont typeface="Roboto"/>
              <a:buAutoNum type="romanLcPeriod"/>
              <a:defRPr/>
            </a:pPr>
            <a:r>
              <a:rPr lang="en-CA" sz="1600" b="1" i="1" dirty="0">
                <a:solidFill>
                  <a:srgbClr val="363837"/>
                </a:solidFill>
              </a:rPr>
              <a:t>Silicon Large Grain Objects (</a:t>
            </a:r>
            <a:r>
              <a:rPr lang="en-CA" sz="1600" b="1" i="1" dirty="0" err="1">
                <a:solidFill>
                  <a:srgbClr val="363837"/>
                </a:solidFill>
              </a:rPr>
              <a:t>SiLaGO</a:t>
            </a:r>
            <a:r>
              <a:rPr lang="en-CA" sz="1600" b="1" i="1" dirty="0">
                <a:solidFill>
                  <a:srgbClr val="363837"/>
                </a:solidFill>
              </a:rPr>
              <a:t>)</a:t>
            </a:r>
          </a:p>
          <a:p>
            <a:pPr marL="749300" indent="-254000" fontAlgn="auto">
              <a:spcBef>
                <a:spcPts val="600"/>
              </a:spcBef>
              <a:spcAft>
                <a:spcPts val="0"/>
              </a:spcAft>
              <a:buClr>
                <a:srgbClr val="363837"/>
              </a:buClr>
              <a:buSzPts val="1800"/>
              <a:buFont typeface="Roboto"/>
              <a:buAutoNum type="romanLcPeriod"/>
              <a:defRPr/>
            </a:pPr>
            <a:r>
              <a:rPr lang="en-CA" sz="1600" b="1" i="1" dirty="0">
                <a:solidFill>
                  <a:srgbClr val="363837"/>
                </a:solidFill>
              </a:rPr>
              <a:t> Q&amp;A</a:t>
            </a:r>
          </a:p>
        </p:txBody>
      </p:sp>
      <p:sp>
        <p:nvSpPr>
          <p:cNvPr id="19463" name="Google Shape;249;p34"/>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19464" name="Google Shape;250;p34"/>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sp>
        <p:nvSpPr>
          <p:cNvPr id="19465"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pic>
        <p:nvPicPr>
          <p:cNvPr id="2" name="Contents Page">
            <a:hlinkClick r:id="" action="ppaction://media"/>
            <a:extLst>
              <a:ext uri="{FF2B5EF4-FFF2-40B4-BE49-F238E27FC236}">
                <a16:creationId xmlns:a16="http://schemas.microsoft.com/office/drawing/2014/main" id="{F4F26235-E1F8-A040-A339-0E1577E649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2344"/>
    </mc:Choice>
    <mc:Fallback xmlns="">
      <p:transition spd="slow" advTm="52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3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381000" y="2476355"/>
            <a:ext cx="7261225"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buFont typeface="Arial" charset="0"/>
            </a:pPr>
            <a:r>
              <a:rPr lang="en-CA" sz="1900" dirty="0">
                <a:latin typeface="Roboto" charset="0"/>
                <a:cs typeface="Arial" charset="0"/>
                <a:sym typeface="Roboto" charset="0"/>
              </a:rPr>
              <a:t>Methodology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Implementing fully-connected, convolutional, and residual neural networks.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Comparison through analytical performance models and RTL simulations.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Studying efficiency differences in area and performance on FPGA and ASIC platforms.</a:t>
            </a: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pic>
        <p:nvPicPr>
          <p:cNvPr id="2" name="6. Sixth Slide - First Paper - Methodology">
            <a:hlinkClick r:id="" action="ppaction://media"/>
            <a:extLst>
              <a:ext uri="{FF2B5EF4-FFF2-40B4-BE49-F238E27FC236}">
                <a16:creationId xmlns:a16="http://schemas.microsoft.com/office/drawing/2014/main" id="{40C02553-8FA3-20BE-AC2E-FFCE39DB15C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337821562"/>
      </p:ext>
    </p:extLst>
  </p:cSld>
  <p:clrMapOvr>
    <a:masterClrMapping/>
  </p:clrMapOvr>
  <mc:AlternateContent xmlns:mc="http://schemas.openxmlformats.org/markup-compatibility/2006">
    <mc:Choice xmlns:p14="http://schemas.microsoft.com/office/powerpoint/2010/main" Requires="p14">
      <p:transition spd="slow" p14:dur="2000" advTm="27514"/>
    </mc:Choice>
    <mc:Fallback>
      <p:transition spd="slow" advTm="27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5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420687" y="2674807"/>
            <a:ext cx="8545513"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buFont typeface="Arial" charset="0"/>
            </a:pPr>
            <a:r>
              <a:rPr lang="en-CA" sz="1900" dirty="0">
                <a:latin typeface="Roboto" charset="0"/>
                <a:cs typeface="Arial" charset="0"/>
                <a:sym typeface="Roboto" charset="0"/>
              </a:rPr>
              <a:t>Result:</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ASICs outperform FPGAs: 2.5x for fully-connected, 3.5x for convolutional, 4.5x for residual neural network.</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Exploration of FPGA architectural changes leading to a proposed hybrid approach.</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Proposed architecture achieves 2.5x vs. fully-connected on FPGAs, 1.5x vs. ASICs.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Significant improvement over traditional FPGA architectures.</a:t>
            </a:r>
          </a:p>
          <a:p>
            <a:pPr marL="800100" lvl="1" indent="-342900">
              <a:lnSpc>
                <a:spcPct val="115000"/>
              </a:lnSpc>
              <a:spcBef>
                <a:spcPct val="0"/>
              </a:spcBef>
              <a:spcAft>
                <a:spcPct val="0"/>
              </a:spcAft>
              <a:buFont typeface="Arial"/>
              <a:buAutoNum type="alphaLcParenR"/>
            </a:pPr>
            <a:endParaRPr lang="en-US" sz="160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pic>
        <p:nvPicPr>
          <p:cNvPr id="2" name="7. Seventh Slide - First paper - Result">
            <a:hlinkClick r:id="" action="ppaction://media"/>
            <a:extLst>
              <a:ext uri="{FF2B5EF4-FFF2-40B4-BE49-F238E27FC236}">
                <a16:creationId xmlns:a16="http://schemas.microsoft.com/office/drawing/2014/main" id="{2394B329-6E8B-2F44-BCBF-2D1CDF3319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3501864224"/>
      </p:ext>
    </p:extLst>
  </p:cSld>
  <p:clrMapOvr>
    <a:masterClrMapping/>
  </p:clrMapOvr>
  <mc:AlternateContent xmlns:mc="http://schemas.openxmlformats.org/markup-compatibility/2006">
    <mc:Choice xmlns:p14="http://schemas.microsoft.com/office/powerpoint/2010/main" Requires="p14">
      <p:transition spd="slow" p14:dur="2000" advTm="40192"/>
    </mc:Choice>
    <mc:Fallback>
      <p:transition spd="slow" advTm="40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1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5196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600" b="1" i="1" kern="0" dirty="0" err="1">
                <a:solidFill>
                  <a:schemeClr val="accent5"/>
                </a:solidFill>
                <a:latin typeface="Roboto"/>
                <a:ea typeface="Roboto"/>
                <a:cs typeface="Roboto"/>
                <a:sym typeface="Roboto"/>
              </a:rPr>
              <a:t>DeepOpt</a:t>
            </a:r>
            <a:r>
              <a:rPr lang="en-US" sz="1600" b="1" i="1" kern="0" dirty="0">
                <a:solidFill>
                  <a:schemeClr val="accent5"/>
                </a:solidFill>
                <a:latin typeface="Roboto"/>
                <a:ea typeface="Roboto"/>
                <a:cs typeface="Roboto"/>
                <a:sym typeface="Roboto"/>
              </a:rPr>
              <a:t>: Optimized Scheduling of CNN Workloads for ASIC-based Systolic Deep Learning Accelerators</a:t>
            </a:r>
            <a:endParaRPr sz="16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1066801"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1066801"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1066800" y="3840958"/>
            <a:ext cx="7616826"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1600" dirty="0">
                <a:solidFill>
                  <a:schemeClr val="bg1"/>
                </a:solidFill>
                <a:latin typeface="Roboto" charset="0"/>
                <a:cs typeface="Arial" charset="0"/>
                <a:sym typeface="Roboto" charset="0"/>
              </a:rPr>
              <a:t>- </a:t>
            </a:r>
            <a:r>
              <a:rPr lang="en-US" sz="1600" b="0" dirty="0">
                <a:solidFill>
                  <a:schemeClr val="bg1"/>
                </a:solidFill>
                <a:latin typeface="Roboto" charset="0"/>
                <a:cs typeface="Arial" charset="0"/>
                <a:sym typeface="Roboto" charset="0"/>
              </a:rPr>
              <a:t>Solution: </a:t>
            </a:r>
            <a:r>
              <a:rPr lang="en-US" sz="1600" b="0" dirty="0" err="1">
                <a:solidFill>
                  <a:schemeClr val="bg1"/>
                </a:solidFill>
                <a:latin typeface="Roboto" charset="0"/>
                <a:cs typeface="Arial" charset="0"/>
                <a:sym typeface="Roboto" charset="0"/>
              </a:rPr>
              <a:t>DeepOpt</a:t>
            </a:r>
            <a:r>
              <a:rPr lang="en-US" sz="1600" b="0" dirty="0">
                <a:solidFill>
                  <a:schemeClr val="bg1"/>
                </a:solidFill>
                <a:latin typeface="Roboto" charset="0"/>
                <a:cs typeface="Arial" charset="0"/>
                <a:sym typeface="Roboto" charset="0"/>
              </a:rPr>
              <a:t> - ASIC-based systolic hardware accelerators.</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Approach: Layer-specific and hardware-specific scheduling strategy.</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Objective: Maximize hardware resource utilization, minimize memory transactions</a:t>
            </a:r>
          </a:p>
          <a:p>
            <a:pPr marL="0" indent="0">
              <a:lnSpc>
                <a:spcPct val="115000"/>
              </a:lnSpc>
              <a:spcBef>
                <a:spcPct val="0"/>
              </a:spcBef>
              <a:spcAft>
                <a:spcPct val="0"/>
              </a:spcAft>
            </a:pPr>
            <a:endParaRPr lang="en-US" sz="1600" b="0" dirty="0">
              <a:solidFill>
                <a:schemeClr val="bg1"/>
              </a:solidFill>
              <a:latin typeface="Roboto" charset="0"/>
              <a:cs typeface="Arial" charset="0"/>
              <a:sym typeface="Roboto" charset="0"/>
            </a:endParaRPr>
          </a:p>
          <a:p>
            <a:pPr marL="0" indent="0" eaLnBrk="1" hangingPunct="1">
              <a:lnSpc>
                <a:spcPct val="115000"/>
              </a:lnSpc>
              <a:spcBef>
                <a:spcPct val="0"/>
              </a:spcBef>
              <a:spcAft>
                <a:spcPct val="0"/>
              </a:spcAft>
              <a:buFont typeface="Arial" charset="0"/>
              <a:buNone/>
            </a:pPr>
            <a:endParaRPr lang="en-CA" sz="1600" b="0" dirty="0">
              <a:solidFill>
                <a:schemeClr val="bg1"/>
              </a:solidFill>
              <a:latin typeface="Roboto" charset="0"/>
              <a:cs typeface="Arial" charset="0"/>
              <a:sym typeface="Roboto" charset="0"/>
            </a:endParaRPr>
          </a:p>
        </p:txBody>
      </p:sp>
      <p:pic>
        <p:nvPicPr>
          <p:cNvPr id="2" name="download">
            <a:hlinkClick r:id="" action="ppaction://media"/>
            <a:extLst>
              <a:ext uri="{FF2B5EF4-FFF2-40B4-BE49-F238E27FC236}">
                <a16:creationId xmlns:a16="http://schemas.microsoft.com/office/drawing/2014/main" id="{10D177F4-9D24-A2C4-041C-8C307BE5C1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2900010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9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723900" y="2671572"/>
            <a:ext cx="7696200"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buFont typeface="Arial" charset="0"/>
            </a:pPr>
            <a:r>
              <a:rPr lang="en-CA" sz="1900" dirty="0">
                <a:latin typeface="Roboto" charset="0"/>
                <a:cs typeface="Arial" charset="0"/>
                <a:sym typeface="Roboto" charset="0"/>
              </a:rPr>
              <a:t>Methodology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Components: Layer-specific scheduling, hardware-specific scheduling, design space exploration.</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Evaluation: ASIC-based systolic hardware accelerator.</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Testing: Multiple CNNs, varied hardware configurations, and architectures.</a:t>
            </a:r>
          </a:p>
          <a:p>
            <a:pPr marL="800100" lvl="1" indent="-342900">
              <a:lnSpc>
                <a:spcPct val="115000"/>
              </a:lnSpc>
              <a:spcBef>
                <a:spcPct val="0"/>
              </a:spcBef>
              <a:spcAft>
                <a:spcPct val="0"/>
              </a:spcAft>
              <a:buFont typeface="Arial"/>
              <a:buAutoNum type="alphaLcParenR"/>
            </a:pPr>
            <a:endParaRPr lang="en-US" sz="160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pic>
        <p:nvPicPr>
          <p:cNvPr id="2" name="9. Ninth Slide - Second Paper Methodology">
            <a:hlinkClick r:id="" action="ppaction://media"/>
            <a:extLst>
              <a:ext uri="{FF2B5EF4-FFF2-40B4-BE49-F238E27FC236}">
                <a16:creationId xmlns:a16="http://schemas.microsoft.com/office/drawing/2014/main" id="{233ACC91-481B-F17F-E4DA-801533CF8B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1476565806"/>
      </p:ext>
    </p:extLst>
  </p:cSld>
  <p:clrMapOvr>
    <a:masterClrMapping/>
  </p:clrMapOvr>
  <mc:AlternateContent xmlns:mc="http://schemas.openxmlformats.org/markup-compatibility/2006">
    <mc:Choice xmlns:p14="http://schemas.microsoft.com/office/powerpoint/2010/main" Requires="p14">
      <p:transition spd="slow" p14:dur="2000" advTm="33760"/>
    </mc:Choice>
    <mc:Fallback>
      <p:transition spd="slow" advTm="33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7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 name="Google Shape;317;p39">
            <a:extLst>
              <a:ext uri="{FF2B5EF4-FFF2-40B4-BE49-F238E27FC236}">
                <a16:creationId xmlns:a16="http://schemas.microsoft.com/office/drawing/2014/main" id="{1129C7F8-191F-9307-A43E-577BC14C89F9}"/>
              </a:ext>
            </a:extLst>
          </p:cNvPr>
          <p:cNvSpPr txBox="1">
            <a:spLocks/>
          </p:cNvSpPr>
          <p:nvPr/>
        </p:nvSpPr>
        <p:spPr bwMode="auto">
          <a:xfrm>
            <a:off x="414711" y="2698844"/>
            <a:ext cx="8545513" cy="511175"/>
          </a:xfrm>
          <a:prstGeom prst="rect">
            <a:avLst/>
          </a:prstGeo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defPPr marR="0" lvl="0" algn="l" rtl="0">
              <a:lnSpc>
                <a:spcPct val="100000"/>
              </a:lnSpc>
              <a:spcBef>
                <a:spcPts val="0"/>
              </a:spcBef>
              <a:spcAft>
                <a:spcPts val="0"/>
              </a:spcAft>
            </a:defPPr>
            <a:lvl1pPr marL="457200" marR="0" lvl="0" indent="-228600" algn="l" rtl="0" eaLnBrk="1" fontAlgn="base" hangingPunct="1">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eaLnBrk="1" fontAlgn="base" hangingPunct="1">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eaLnBrk="1" fontAlgn="base" hangingPunct="1">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eaLnBrk="1" hangingPunct="1">
              <a:lnSpc>
                <a:spcPct val="10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marL="0" indent="0">
              <a:lnSpc>
                <a:spcPct val="115000"/>
              </a:lnSpc>
              <a:spcBef>
                <a:spcPct val="0"/>
              </a:spcBef>
              <a:spcAft>
                <a:spcPct val="0"/>
              </a:spcAft>
            </a:pPr>
            <a:r>
              <a:rPr lang="en-US" dirty="0"/>
              <a:t>Results</a:t>
            </a:r>
            <a:r>
              <a:rPr lang="en-CA" sz="1900" kern="0" dirty="0">
                <a:latin typeface="Roboto" charset="0"/>
                <a:cs typeface="Arial" charset="0"/>
                <a:sym typeface="Roboto" charset="0"/>
              </a:rPr>
              <a:t>:</a:t>
            </a:r>
          </a:p>
          <a:p>
            <a:pPr marL="800100" lvl="1" indent="-342900">
              <a:lnSpc>
                <a:spcPct val="115000"/>
              </a:lnSpc>
              <a:spcBef>
                <a:spcPct val="0"/>
              </a:spcBef>
              <a:spcAft>
                <a:spcPct val="0"/>
              </a:spcAft>
              <a:buFont typeface="Arial"/>
              <a:buAutoNum type="alphaLcParenR"/>
            </a:pPr>
            <a:r>
              <a:rPr lang="en-US" sz="1600" kern="0" dirty="0">
                <a:solidFill>
                  <a:schemeClr val="bg1"/>
                </a:solidFill>
                <a:latin typeface="Roboto" charset="0"/>
                <a:cs typeface="Arial" charset="0"/>
                <a:sym typeface="Roboto" charset="0"/>
              </a:rPr>
              <a:t>Significant Achievements: Up to 2.5x energy savings and up to 1.8x throughput improvement with </a:t>
            </a:r>
            <a:r>
              <a:rPr lang="en-US" sz="1600" kern="0" dirty="0" err="1">
                <a:solidFill>
                  <a:schemeClr val="bg1"/>
                </a:solidFill>
                <a:latin typeface="Roboto" charset="0"/>
                <a:cs typeface="Arial" charset="0"/>
                <a:sym typeface="Roboto" charset="0"/>
              </a:rPr>
              <a:t>DeepOpt</a:t>
            </a:r>
            <a:r>
              <a:rPr lang="en-US" sz="1600" kern="0" dirty="0">
                <a:solidFill>
                  <a:schemeClr val="bg1"/>
                </a:solidFill>
                <a:latin typeface="Roboto" charset="0"/>
                <a:cs typeface="Arial" charset="0"/>
                <a:sym typeface="Roboto" charset="0"/>
              </a:rPr>
              <a:t>.</a:t>
            </a:r>
          </a:p>
          <a:p>
            <a:pPr marL="800100" lvl="1" indent="-342900">
              <a:lnSpc>
                <a:spcPct val="115000"/>
              </a:lnSpc>
              <a:spcBef>
                <a:spcPct val="0"/>
              </a:spcBef>
              <a:spcAft>
                <a:spcPct val="0"/>
              </a:spcAft>
              <a:buFont typeface="Arial"/>
              <a:buAutoNum type="alphaLcParenR"/>
            </a:pPr>
            <a:r>
              <a:rPr lang="en-US" sz="1600" kern="0" dirty="0">
                <a:solidFill>
                  <a:schemeClr val="bg1"/>
                </a:solidFill>
                <a:latin typeface="Roboto" charset="0"/>
                <a:cs typeface="Arial" charset="0"/>
                <a:sym typeface="Roboto" charset="0"/>
              </a:rPr>
              <a:t>Versatility: </a:t>
            </a:r>
            <a:r>
              <a:rPr lang="en-US" sz="1600" kern="0" dirty="0" err="1">
                <a:solidFill>
                  <a:schemeClr val="bg1"/>
                </a:solidFill>
                <a:latin typeface="Roboto" charset="0"/>
                <a:cs typeface="Arial" charset="0"/>
                <a:sym typeface="Roboto" charset="0"/>
              </a:rPr>
              <a:t>DeepOpt</a:t>
            </a:r>
            <a:r>
              <a:rPr lang="en-US" sz="1600" kern="0" dirty="0">
                <a:solidFill>
                  <a:schemeClr val="bg1"/>
                </a:solidFill>
                <a:latin typeface="Roboto" charset="0"/>
                <a:cs typeface="Arial" charset="0"/>
                <a:sym typeface="Roboto" charset="0"/>
              </a:rPr>
              <a:t> performs well with various CNN architectures and hardware configurations.</a:t>
            </a:r>
          </a:p>
          <a:p>
            <a:pPr marL="800100" lvl="1" indent="-342900">
              <a:lnSpc>
                <a:spcPct val="115000"/>
              </a:lnSpc>
              <a:spcBef>
                <a:spcPct val="0"/>
              </a:spcBef>
              <a:spcAft>
                <a:spcPct val="0"/>
              </a:spcAft>
              <a:buFont typeface="Arial"/>
              <a:buAutoNum type="alphaLcParenR"/>
            </a:pPr>
            <a:endParaRPr lang="en-US" sz="1600" kern="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buNone/>
            </a:pPr>
            <a:endParaRPr lang="en-CA" sz="1900" kern="0" dirty="0">
              <a:latin typeface="Roboto" charset="0"/>
              <a:cs typeface="Arial" charset="0"/>
              <a:sym typeface="Roboto" charset="0"/>
            </a:endParaRPr>
          </a:p>
        </p:txBody>
      </p:sp>
      <p:pic>
        <p:nvPicPr>
          <p:cNvPr id="3" name="10. Tenth Slide - Second Paper - Result">
            <a:hlinkClick r:id="" action="ppaction://media"/>
            <a:extLst>
              <a:ext uri="{FF2B5EF4-FFF2-40B4-BE49-F238E27FC236}">
                <a16:creationId xmlns:a16="http://schemas.microsoft.com/office/drawing/2014/main" id="{03C5A5B2-7C32-CBF4-96AC-A102E84003C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1303450858"/>
      </p:ext>
    </p:extLst>
  </p:cSld>
  <p:clrMapOvr>
    <a:masterClrMapping/>
  </p:clrMapOvr>
  <mc:AlternateContent xmlns:mc="http://schemas.openxmlformats.org/markup-compatibility/2006">
    <mc:Choice xmlns:p14="http://schemas.microsoft.com/office/powerpoint/2010/main" Requires="p14">
      <p:transition spd="slow" p14:dur="2000" advTm="37104"/>
    </mc:Choice>
    <mc:Fallback>
      <p:transition spd="slow" advTm="37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1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601913" y="409575"/>
            <a:ext cx="3940175" cy="561975"/>
          </a:xfrm>
          <a:prstGeom prst="parallelogram">
            <a:avLst>
              <a:gd name="adj" fmla="val 25059"/>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2601913" y="409575"/>
            <a:ext cx="3940175"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Deep Learning</a:t>
            </a:r>
            <a:endParaRPr sz="1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150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151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151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151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151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pic>
        <p:nvPicPr>
          <p:cNvPr id="21514" name="image2.png"/>
          <p:cNvPicPr>
            <a:picLocks/>
          </p:cNvPicPr>
          <p:nvPr/>
        </p:nvPicPr>
        <p:blipFill>
          <a:blip r:embed="rId6"/>
          <a:srcRect/>
          <a:stretch>
            <a:fillRect/>
          </a:stretch>
        </p:blipFill>
        <p:spPr bwMode="auto">
          <a:xfrm>
            <a:off x="4419600" y="1885950"/>
            <a:ext cx="4495800" cy="2743200"/>
          </a:xfrm>
          <a:prstGeom prst="rect">
            <a:avLst/>
          </a:prstGeom>
          <a:noFill/>
          <a:ln w="9525">
            <a:noFill/>
            <a:miter lim="800000"/>
            <a:headEnd/>
            <a:tailEnd/>
          </a:ln>
        </p:spPr>
      </p:pic>
      <p:sp>
        <p:nvSpPr>
          <p:cNvPr id="26" name="TextBox 25"/>
          <p:cNvSpPr txBox="1"/>
          <p:nvPr/>
        </p:nvSpPr>
        <p:spPr>
          <a:xfrm>
            <a:off x="533400" y="2190750"/>
            <a:ext cx="4800600" cy="2000250"/>
          </a:xfrm>
          <a:prstGeom prst="rect">
            <a:avLst/>
          </a:prstGeom>
          <a:noFill/>
        </p:spPr>
        <p:txBody>
          <a:bodyPr>
            <a:spAutoFit/>
          </a:bodyPr>
          <a:lstStyle/>
          <a:p>
            <a:pPr fontAlgn="auto">
              <a:spcBef>
                <a:spcPts val="0"/>
              </a:spcBef>
              <a:spcAft>
                <a:spcPts val="0"/>
              </a:spcAft>
              <a:buClr>
                <a:srgbClr val="000000"/>
              </a:buClr>
              <a:buFont typeface="Arial"/>
              <a:buNone/>
              <a:defRPr/>
            </a:pPr>
            <a:endParaRPr lang="en-US" kern="0" dirty="0">
              <a:latin typeface="Arial"/>
              <a:ea typeface="Arial"/>
              <a:cs typeface="Arial"/>
              <a:sym typeface="Arial"/>
            </a:endParaRPr>
          </a:p>
          <a:p>
            <a:pPr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Example of DNN:</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a:t>
            </a:r>
            <a:r>
              <a:rPr lang="en-US" b="1" kern="0" dirty="0" err="1">
                <a:solidFill>
                  <a:srgbClr val="363837"/>
                </a:solidFill>
                <a:latin typeface="Roboto"/>
                <a:ea typeface="Roboto"/>
                <a:cs typeface="Roboto"/>
                <a:sym typeface="Roboto"/>
              </a:rPr>
              <a:t>Convulational</a:t>
            </a:r>
            <a:r>
              <a:rPr lang="en-US" b="1" kern="0" dirty="0">
                <a:solidFill>
                  <a:srgbClr val="363837"/>
                </a:solidFill>
                <a:latin typeface="Roboto"/>
                <a:ea typeface="Roboto"/>
                <a:cs typeface="Roboto"/>
                <a:sym typeface="Roboto"/>
              </a:rPr>
              <a:t> Neural Network</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Artificial Neural Network</a:t>
            </a:r>
          </a:p>
          <a:p>
            <a:pPr marL="342900" indent="-342900" fontAlgn="auto">
              <a:spcBef>
                <a:spcPts val="0"/>
              </a:spcBef>
              <a:spcAft>
                <a:spcPts val="0"/>
              </a:spcAft>
              <a:buClr>
                <a:srgbClr val="000000"/>
              </a:buClr>
              <a:buFont typeface="Arial"/>
              <a:buAutoNum type="arabicPeriod"/>
              <a:defRPr/>
            </a:pPr>
            <a:endParaRPr lang="en-US" sz="1800" b="1" kern="0" dirty="0">
              <a:solidFill>
                <a:srgbClr val="363837"/>
              </a:solidFill>
              <a:latin typeface="Roboto"/>
              <a:ea typeface="Roboto"/>
              <a:cs typeface="Roboto"/>
              <a:sym typeface="Roboto"/>
            </a:endParaRPr>
          </a:p>
          <a:p>
            <a:pPr marL="342900" indent="-342900"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Consist of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Forward propagation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Backward propagation</a:t>
            </a:r>
          </a:p>
        </p:txBody>
      </p:sp>
      <p:sp>
        <p:nvSpPr>
          <p:cNvPr id="21516" name="TextBox 26"/>
          <p:cNvSpPr txBox="1">
            <a:spLocks noChangeArrowheads="1"/>
          </p:cNvSpPr>
          <p:nvPr/>
        </p:nvSpPr>
        <p:spPr bwMode="auto">
          <a:xfrm>
            <a:off x="457200" y="1200150"/>
            <a:ext cx="8686800" cy="646113"/>
          </a:xfrm>
          <a:prstGeom prst="rect">
            <a:avLst/>
          </a:prstGeom>
          <a:noFill/>
          <a:ln w="9525">
            <a:noFill/>
            <a:miter lim="800000"/>
            <a:headEnd/>
            <a:tailEnd/>
          </a:ln>
        </p:spPr>
        <p:txBody>
          <a:bodyPr>
            <a:spAutoFit/>
          </a:bodyPr>
          <a:lstStyle/>
          <a:p>
            <a:pPr>
              <a:buClr>
                <a:srgbClr val="000000"/>
              </a:buClr>
              <a:buFont typeface="Arial" charset="0"/>
              <a:buNone/>
            </a:pPr>
            <a:r>
              <a:rPr lang="en-US" sz="1800" b="1" dirty="0">
                <a:solidFill>
                  <a:srgbClr val="363837"/>
                </a:solidFill>
                <a:latin typeface="Roboto" charset="0"/>
                <a:sym typeface="Roboto" charset="0"/>
              </a:rPr>
              <a:t>A neural network is composed of multiple layers of nodes that receive input from other layers and produce an output until a final result is reached</a:t>
            </a:r>
            <a:r>
              <a:rPr lang="en-US" dirty="0"/>
              <a:t>.</a:t>
            </a:r>
          </a:p>
        </p:txBody>
      </p:sp>
      <p:pic>
        <p:nvPicPr>
          <p:cNvPr id="2" name="Deep Learning Slide">
            <a:hlinkClick r:id="" action="ppaction://media"/>
            <a:extLst>
              <a:ext uri="{FF2B5EF4-FFF2-40B4-BE49-F238E27FC236}">
                <a16:creationId xmlns:a16="http://schemas.microsoft.com/office/drawing/2014/main" id="{A06E1B29-2444-1E45-E37B-311F9CD8D81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2818"/>
    </mc:Choice>
    <mc:Fallback xmlns="">
      <p:transition spd="slow" advTm="92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8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Field Programmable Gate Array (FPGA)</a:t>
            </a:r>
            <a:endParaRPr sz="1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253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253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253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253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253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 name="TextBox 25"/>
          <p:cNvSpPr txBox="1"/>
          <p:nvPr/>
        </p:nvSpPr>
        <p:spPr>
          <a:xfrm>
            <a:off x="533400" y="1200150"/>
            <a:ext cx="4191000" cy="3694113"/>
          </a:xfrm>
          <a:prstGeom prst="rect">
            <a:avLst/>
          </a:prstGeom>
          <a:noFill/>
        </p:spPr>
        <p:txBody>
          <a:bodyPr>
            <a:spAutoFit/>
          </a:bodyPr>
          <a:lstStyle/>
          <a:p>
            <a:pPr fontAlgn="auto">
              <a:spcBef>
                <a:spcPts val="0"/>
              </a:spcBef>
              <a:spcAft>
                <a:spcPts val="0"/>
              </a:spcAft>
              <a:buClr>
                <a:srgbClr val="000000"/>
              </a:buClr>
              <a:buFont typeface="Arial"/>
              <a:buNone/>
              <a:defRPr/>
            </a:pPr>
            <a:endParaRPr lang="en-US" kern="0" dirty="0">
              <a:latin typeface="Arial"/>
              <a:ea typeface="Arial"/>
              <a:cs typeface="Arial"/>
              <a:sym typeface="Arial"/>
            </a:endParaRPr>
          </a:p>
          <a:p>
            <a:pPr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FPGA:</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Integrated Circuit</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Programmable or Reprogrammable</a:t>
            </a:r>
          </a:p>
          <a:p>
            <a:pPr marL="342900" indent="-342900" fontAlgn="auto">
              <a:spcBef>
                <a:spcPts val="0"/>
              </a:spcBef>
              <a:spcAft>
                <a:spcPts val="0"/>
              </a:spcAft>
              <a:buClr>
                <a:srgbClr val="000000"/>
              </a:buClr>
              <a:buFont typeface="Arial"/>
              <a:buAutoNum type="arabicPeriod"/>
              <a:defRPr/>
            </a:pPr>
            <a:endParaRPr lang="en-US" sz="1800" b="1" kern="0" dirty="0">
              <a:solidFill>
                <a:srgbClr val="363837"/>
              </a:solidFill>
              <a:latin typeface="Roboto"/>
              <a:ea typeface="Roboto"/>
              <a:cs typeface="Roboto"/>
              <a:sym typeface="Roboto"/>
            </a:endParaRPr>
          </a:p>
          <a:p>
            <a:pPr marL="342900" indent="-342900"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It consist of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Configurable Logic Block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Interconnects Wires</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3. I/O  </a:t>
            </a:r>
          </a:p>
          <a:p>
            <a:pPr marL="342900" indent="-342900" fontAlgn="auto">
              <a:spcBef>
                <a:spcPts val="0"/>
              </a:spcBef>
              <a:spcAft>
                <a:spcPts val="0"/>
              </a:spcAft>
              <a:buClr>
                <a:srgbClr val="000000"/>
              </a:buClr>
              <a:buFont typeface="Arial"/>
              <a:buNone/>
              <a:defRPr/>
            </a:pPr>
            <a:endParaRPr lang="en-US" sz="1600" b="1" kern="0" dirty="0">
              <a:solidFill>
                <a:srgbClr val="363837"/>
              </a:solidFill>
              <a:latin typeface="Roboto"/>
              <a:ea typeface="Roboto"/>
              <a:cs typeface="Roboto"/>
              <a:sym typeface="Roboto"/>
            </a:endParaRPr>
          </a:p>
          <a:p>
            <a:pPr marL="342900" indent="-342900" fontAlgn="auto">
              <a:spcBef>
                <a:spcPts val="0"/>
              </a:spcBef>
              <a:spcAft>
                <a:spcPts val="0"/>
              </a:spcAft>
              <a:buClr>
                <a:srgbClr val="000000"/>
              </a:buClr>
              <a:buFont typeface="Arial"/>
              <a:buNone/>
              <a:defRPr/>
            </a:pPr>
            <a:r>
              <a:rPr lang="en-US" sz="1600" b="1" kern="0" dirty="0">
                <a:solidFill>
                  <a:srgbClr val="363837"/>
                </a:solidFill>
                <a:latin typeface="Roboto"/>
                <a:ea typeface="Roboto"/>
                <a:cs typeface="Roboto"/>
                <a:sym typeface="Roboto"/>
              </a:rPr>
              <a:t>Used reasons:</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Flexible</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Faster</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3. Parallel processing capabilities</a:t>
            </a:r>
          </a:p>
          <a:p>
            <a:pPr marL="342900" indent="-342900" fontAlgn="auto">
              <a:spcBef>
                <a:spcPts val="0"/>
              </a:spcBef>
              <a:spcAft>
                <a:spcPts val="0"/>
              </a:spcAft>
              <a:buClr>
                <a:srgbClr val="000000"/>
              </a:buClr>
              <a:buFont typeface="Arial"/>
              <a:buNone/>
              <a:defRPr/>
            </a:pPr>
            <a:endParaRPr lang="en-US" sz="1600" b="1" kern="0" dirty="0">
              <a:solidFill>
                <a:srgbClr val="363837"/>
              </a:solidFill>
              <a:latin typeface="Roboto"/>
              <a:ea typeface="Roboto"/>
              <a:cs typeface="Roboto"/>
              <a:sym typeface="Roboto"/>
            </a:endParaRPr>
          </a:p>
        </p:txBody>
      </p:sp>
      <p:pic>
        <p:nvPicPr>
          <p:cNvPr id="22539" name="Content Placeholder 3" descr="FPGA_Architeture.png"/>
          <p:cNvPicPr>
            <a:picLocks noChangeAspect="1"/>
          </p:cNvPicPr>
          <p:nvPr/>
        </p:nvPicPr>
        <p:blipFill>
          <a:blip r:embed="rId6"/>
          <a:srcRect/>
          <a:stretch>
            <a:fillRect/>
          </a:stretch>
        </p:blipFill>
        <p:spPr bwMode="auto">
          <a:xfrm>
            <a:off x="4948238" y="1428750"/>
            <a:ext cx="4195762" cy="3200400"/>
          </a:xfrm>
          <a:prstGeom prst="rect">
            <a:avLst/>
          </a:prstGeom>
          <a:noFill/>
          <a:ln w="9525">
            <a:noFill/>
            <a:miter lim="800000"/>
            <a:headEnd/>
            <a:tailEnd/>
          </a:ln>
        </p:spPr>
      </p:pic>
      <p:pic>
        <p:nvPicPr>
          <p:cNvPr id="2" name="FPGA Slids">
            <a:hlinkClick r:id="" action="ppaction://media"/>
            <a:extLst>
              <a:ext uri="{FF2B5EF4-FFF2-40B4-BE49-F238E27FC236}">
                <a16:creationId xmlns:a16="http://schemas.microsoft.com/office/drawing/2014/main" id="{9258566A-E606-F493-3E10-43137791CA1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8230"/>
    </mc:Choice>
    <mc:Fallback xmlns="">
      <p:transition spd="slow" advTm="48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Benefits of using FPGA in DL/DNN</a:t>
            </a:r>
            <a:endParaRPr sz="1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3557"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3558"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3559"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3560"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3561"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12" name="Google Shape;317;p39"/>
          <p:cNvSpPr txBox="1">
            <a:spLocks noGrp="1"/>
          </p:cNvSpPr>
          <p:nvPr>
            <p:ph type="body" idx="1"/>
          </p:nvPr>
        </p:nvSpPr>
        <p:spPr bwMode="auto">
          <a:xfrm>
            <a:off x="304800" y="16573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a:t>
            </a:r>
            <a:r>
              <a:rPr lang="en-CA" sz="1900">
                <a:latin typeface="Roboto" charset="0"/>
                <a:cs typeface="Arial" charset="0"/>
                <a:sym typeface="Roboto" charset="0"/>
              </a:rPr>
              <a:t>Design Benefits:</a:t>
            </a:r>
            <a:endParaRPr lang="en-US" b="0">
              <a:solidFill>
                <a:srgbClr val="363837"/>
              </a:solidFill>
              <a:latin typeface="Roboto" charset="0"/>
              <a:cs typeface="Arial" charset="0"/>
              <a:sym typeface="Roboto" charset="0"/>
            </a:endParaRP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Can be designed in a more efficient way</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Reconfigurable</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Power consumption</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Flexible </a:t>
            </a:r>
          </a:p>
        </p:txBody>
      </p:sp>
      <p:sp>
        <p:nvSpPr>
          <p:cNvPr id="15" name="Google Shape;317;p39"/>
          <p:cNvSpPr txBox="1">
            <a:spLocks noGrp="1"/>
          </p:cNvSpPr>
          <p:nvPr>
            <p:ph type="body" idx="1"/>
          </p:nvPr>
        </p:nvSpPr>
        <p:spPr bwMode="auto">
          <a:xfrm>
            <a:off x="304800" y="3508375"/>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a:t>
            </a:r>
            <a:r>
              <a:rPr lang="en-CA" sz="1900">
                <a:latin typeface="Roboto" charset="0"/>
                <a:cs typeface="Arial" charset="0"/>
                <a:sym typeface="Roboto" charset="0"/>
              </a:rPr>
              <a:t>Benefits Compare to GPU and CPU though they are faster in processing:</a:t>
            </a:r>
            <a:endParaRPr lang="en-US" b="0">
              <a:solidFill>
                <a:srgbClr val="363837"/>
              </a:solidFill>
              <a:latin typeface="Roboto" charset="0"/>
              <a:cs typeface="Arial" charset="0"/>
              <a:sym typeface="Roboto" charset="0"/>
            </a:endParaRP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Faster in processing</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Execute operation in few clock periods</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Low Power consumption</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Flexible </a:t>
            </a:r>
          </a:p>
        </p:txBody>
      </p:sp>
      <p:pic>
        <p:nvPicPr>
          <p:cNvPr id="2" name="Benefits of using FPGA">
            <a:hlinkClick r:id="" action="ppaction://media"/>
            <a:extLst>
              <a:ext uri="{FF2B5EF4-FFF2-40B4-BE49-F238E27FC236}">
                <a16:creationId xmlns:a16="http://schemas.microsoft.com/office/drawing/2014/main" id="{2EEDA878-1192-5778-A93C-6326D98C83E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4534"/>
    </mc:Choice>
    <mc:Fallback xmlns="">
      <p:transition spd="slow" advTm="94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5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Drawbacks</a:t>
            </a:r>
            <a:endParaRPr sz="1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4581"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4582"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4583"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4584"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4585"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12"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dirty="0">
                <a:solidFill>
                  <a:srgbClr val="141313"/>
                </a:solidFill>
                <a:latin typeface="Roboto" charset="0"/>
                <a:cs typeface="Arial" charset="0"/>
                <a:sym typeface="Roboto" charset="0"/>
              </a:rPr>
              <a:t>• </a:t>
            </a:r>
            <a:r>
              <a:rPr lang="en-CA" sz="1900" dirty="0">
                <a:latin typeface="Roboto" charset="0"/>
                <a:cs typeface="Arial" charset="0"/>
                <a:sym typeface="Roboto" charset="0"/>
              </a:rPr>
              <a:t>Design Benefits:</a:t>
            </a:r>
            <a:endParaRPr lang="en-US" dirty="0">
              <a:solidFill>
                <a:srgbClr val="363837"/>
              </a:solidFill>
              <a:latin typeface="Roboto" charset="0"/>
              <a:cs typeface="Arial" charset="0"/>
              <a:sym typeface="Roboto" charset="0"/>
            </a:endParaRPr>
          </a:p>
          <a:p>
            <a:pPr marL="584200" lvl="1" indent="-254000" eaLnBrk="1" hangingPunct="1">
              <a:lnSpc>
                <a:spcPct val="115000"/>
              </a:lnSpc>
              <a:spcBef>
                <a:spcPct val="0"/>
              </a:spcBef>
              <a:spcAft>
                <a:spcPct val="0"/>
              </a:spcAft>
              <a:buClr>
                <a:srgbClr val="363837"/>
              </a:buClr>
              <a:buFont typeface="Roboto" charset="0"/>
              <a:buChar char="-"/>
            </a:pPr>
            <a:r>
              <a:rPr lang="en-US" dirty="0">
                <a:solidFill>
                  <a:srgbClr val="363837"/>
                </a:solidFill>
                <a:latin typeface="Roboto" charset="0"/>
                <a:cs typeface="Arial" charset="0"/>
                <a:sym typeface="Roboto" charset="0"/>
              </a:rPr>
              <a:t>Reconfigurable Cost</a:t>
            </a:r>
          </a:p>
          <a:p>
            <a:pPr marL="584200" lvl="1" indent="-254000" eaLnBrk="1" hangingPunct="1">
              <a:lnSpc>
                <a:spcPct val="115000"/>
              </a:lnSpc>
              <a:spcBef>
                <a:spcPct val="0"/>
              </a:spcBef>
              <a:spcAft>
                <a:spcPct val="0"/>
              </a:spcAft>
              <a:buClr>
                <a:srgbClr val="363837"/>
              </a:buClr>
              <a:buFont typeface="Roboto" charset="0"/>
              <a:buChar char="-"/>
            </a:pPr>
            <a:r>
              <a:rPr lang="en-US" dirty="0">
                <a:solidFill>
                  <a:srgbClr val="363837"/>
                </a:solidFill>
                <a:latin typeface="Roboto" charset="0"/>
                <a:cs typeface="Arial" charset="0"/>
                <a:sym typeface="Roboto" charset="0"/>
              </a:rPr>
              <a:t>Programming Difficulties</a:t>
            </a:r>
          </a:p>
        </p:txBody>
      </p:sp>
      <p:sp>
        <p:nvSpPr>
          <p:cNvPr id="24587"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4588"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pic>
        <p:nvPicPr>
          <p:cNvPr id="16" name="Picture 15" descr="download.jpeg"/>
          <p:cNvPicPr>
            <a:picLocks noChangeAspect="1"/>
          </p:cNvPicPr>
          <p:nvPr/>
        </p:nvPicPr>
        <p:blipFill>
          <a:blip r:embed="rId6"/>
          <a:srcRect/>
          <a:stretch>
            <a:fillRect/>
          </a:stretch>
        </p:blipFill>
        <p:spPr bwMode="auto">
          <a:xfrm>
            <a:off x="5867400" y="1581150"/>
            <a:ext cx="2143125" cy="2143125"/>
          </a:xfrm>
          <a:prstGeom prst="rect">
            <a:avLst/>
          </a:prstGeom>
          <a:noFill/>
          <a:ln w="9525">
            <a:noFill/>
            <a:miter lim="800000"/>
            <a:headEnd/>
            <a:tailEnd/>
          </a:ln>
        </p:spPr>
      </p:pic>
      <p:pic>
        <p:nvPicPr>
          <p:cNvPr id="2" name="Drawbacks slids">
            <a:hlinkClick r:id="" action="ppaction://media"/>
            <a:extLst>
              <a:ext uri="{FF2B5EF4-FFF2-40B4-BE49-F238E27FC236}">
                <a16:creationId xmlns:a16="http://schemas.microsoft.com/office/drawing/2014/main" id="{36BC4DA9-A6E3-C874-0773-9B42E53C2A2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4315"/>
    </mc:Choice>
    <mc:Fallback xmlns="">
      <p:transition spd="slow" advTm="843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843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Google Shape;270;p36"/>
          <p:cNvSpPr txBox="1">
            <a:spLocks noChangeArrowheads="1"/>
          </p:cNvSpPr>
          <p:nvPr/>
        </p:nvSpPr>
        <p:spPr bwMode="auto">
          <a:xfrm>
            <a:off x="0" y="2181225"/>
            <a:ext cx="9144000" cy="1536853"/>
          </a:xfrm>
          <a:prstGeom prst="rect">
            <a:avLst/>
          </a:prstGeom>
          <a:noFill/>
          <a:ln w="9525">
            <a:noFill/>
            <a:miter lim="800000"/>
            <a:headEnd/>
            <a:tailEnd/>
          </a:ln>
        </p:spPr>
        <p:txBody>
          <a:bodyPr lIns="58950" tIns="29475" rIns="58950" bIns="29475">
            <a:spAutoFit/>
          </a:bodyPr>
          <a:lstStyle/>
          <a:p>
            <a:pPr algn="ctr">
              <a:buClr>
                <a:srgbClr val="000000"/>
              </a:buClr>
              <a:buFont typeface="Arial" charset="0"/>
              <a:buNone/>
            </a:pPr>
            <a:r>
              <a:rPr lang="en-CA" sz="4800" b="1" i="1" dirty="0">
                <a:solidFill>
                  <a:srgbClr val="363837"/>
                </a:solidFill>
              </a:rPr>
              <a:t>FPGA Based Hardware Architectures!!</a:t>
            </a:r>
            <a:endParaRPr lang="en-US" sz="3300" b="1" i="1" dirty="0">
              <a:solidFill>
                <a:srgbClr val="363837"/>
              </a:solidFill>
            </a:endParaRPr>
          </a:p>
        </p:txBody>
      </p:sp>
      <p:sp>
        <p:nvSpPr>
          <p:cNvPr id="271" name="Google Shape;271;p36"/>
          <p:cNvSpPr txBox="1">
            <a:spLocks noGrp="1"/>
          </p:cNvSpPr>
          <p:nvPr>
            <p:ph type="body" idx="4294967295"/>
          </p:nvPr>
        </p:nvSpPr>
        <p:spPr>
          <a:xfrm>
            <a:off x="268288" y="4803775"/>
            <a:ext cx="5400675" cy="206375"/>
          </a:xfrm>
          <a:prstGeom prst="rect">
            <a:avLst/>
          </a:prstGeom>
        </p:spPr>
        <p:txBody>
          <a:bodyPr spcFirstLastPara="1" lIns="0" tIns="0" rIns="0" bIns="0" anchor="ctr"/>
          <a:lstStyle/>
          <a:p>
            <a:pPr marL="0" indent="0" eaLnBrk="1" fontAlgn="auto" hangingPunct="1">
              <a:lnSpc>
                <a:spcPct val="150000"/>
              </a:lnSpc>
              <a:spcBef>
                <a:spcPts val="0"/>
              </a:spcBef>
              <a:spcAft>
                <a:spcPts val="0"/>
              </a:spcAft>
              <a:buClr>
                <a:schemeClr val="lt1"/>
              </a:buClr>
              <a:buSzPts val="800"/>
              <a:buFont typeface="Arial"/>
              <a:buNone/>
              <a:defRPr/>
            </a:pPr>
            <a:r>
              <a:rPr lang="en-CA" sz="900">
                <a:solidFill>
                  <a:schemeClr val="accent6"/>
                </a:solidFill>
                <a:latin typeface="Roboto Medium"/>
                <a:ea typeface="Roboto Medium"/>
                <a:cs typeface="Roboto Medium"/>
                <a:sym typeface="Roboto Medium"/>
              </a:rPr>
              <a:t>© INTERNATIONALIZATION OFFICE AND CAREER DEVELOPMENT (STUDENT LIFE), 2023</a:t>
            </a:r>
            <a:endParaRPr sz="900">
              <a:solidFill>
                <a:schemeClr val="accent6"/>
              </a:solidFill>
              <a:latin typeface="Roboto Medium"/>
              <a:ea typeface="Roboto Medium"/>
              <a:cs typeface="Roboto Medium"/>
              <a:sym typeface="Roboto Medium"/>
            </a:endParaRPr>
          </a:p>
        </p:txBody>
      </p:sp>
      <p:sp>
        <p:nvSpPr>
          <p:cNvPr id="272" name="Google Shape;272;p36"/>
          <p:cNvSpPr txBox="1"/>
          <p:nvPr/>
        </p:nvSpPr>
        <p:spPr>
          <a:xfrm>
            <a:off x="7192963" y="4826000"/>
            <a:ext cx="960437" cy="161925"/>
          </a:xfrm>
          <a:prstGeom prst="rect">
            <a:avLst/>
          </a:prstGeom>
          <a:noFill/>
          <a:ln>
            <a:noFill/>
          </a:ln>
        </p:spPr>
        <p:txBody>
          <a:bodyPr spcFirstLastPara="1" lIns="58950" tIns="29475" rIns="58950" bIns="29475" anchor="ctr"/>
          <a:lstStyle/>
          <a:p>
            <a:pPr algn="r" fontAlgn="auto">
              <a:spcBef>
                <a:spcPts val="0"/>
              </a:spcBef>
              <a:spcAft>
                <a:spcPts val="0"/>
              </a:spcAft>
              <a:buClr>
                <a:srgbClr val="000000"/>
              </a:buClr>
              <a:buFont typeface="Arial"/>
              <a:buNone/>
              <a:defRPr/>
            </a:pPr>
            <a:r>
              <a:rPr lang="en-CA" sz="900" kern="0">
                <a:solidFill>
                  <a:schemeClr val="accent6"/>
                </a:solidFill>
                <a:latin typeface="Roboto Medium"/>
                <a:ea typeface="Roboto Medium"/>
                <a:cs typeface="Roboto Medium"/>
                <a:sym typeface="Roboto Medium"/>
              </a:rPr>
              <a:t>www.mun.ca</a:t>
            </a:r>
            <a:endParaRPr sz="1000" kern="0">
              <a:solidFill>
                <a:schemeClr val="accent6"/>
              </a:solidFill>
              <a:latin typeface="Roboto Medium"/>
              <a:ea typeface="Roboto Medium"/>
              <a:cs typeface="Roboto Medium"/>
              <a:sym typeface="Roboto Medium"/>
            </a:endParaRPr>
          </a:p>
        </p:txBody>
      </p:sp>
      <p:pic>
        <p:nvPicPr>
          <p:cNvPr id="25605" name="Google Shape;273;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cxnSp>
        <p:nvCxnSpPr>
          <p:cNvPr id="25606" name="Google Shape;274;p36"/>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pic>
        <p:nvPicPr>
          <p:cNvPr id="25607" name="Google Shape;275;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pic>
        <p:nvPicPr>
          <p:cNvPr id="2" name="FPGA BHA">
            <a:hlinkClick r:id="" action="ppaction://media"/>
            <a:extLst>
              <a:ext uri="{FF2B5EF4-FFF2-40B4-BE49-F238E27FC236}">
                <a16:creationId xmlns:a16="http://schemas.microsoft.com/office/drawing/2014/main" id="{A7F53D4E-5377-40A7-5BB4-89F2158FED9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799"/>
    </mc:Choice>
    <mc:Fallback xmlns="">
      <p:transition spd="slow" advTm="11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7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53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Deep Learning Binary Neural Network on an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381000"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381000" y="3409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CA" sz="1600" b="0" dirty="0">
                <a:solidFill>
                  <a:schemeClr val="bg1"/>
                </a:solidFill>
                <a:latin typeface="Roboto" charset="0"/>
                <a:cs typeface="Arial" charset="0"/>
                <a:sym typeface="Roboto" charset="0"/>
              </a:rPr>
              <a:t>Hardware :  Xilinx FPGA</a:t>
            </a:r>
          </a:p>
          <a:p>
            <a:pPr marL="0" indent="0" eaLnBrk="1" hangingPunct="1">
              <a:lnSpc>
                <a:spcPct val="115000"/>
              </a:lnSpc>
              <a:spcBef>
                <a:spcPct val="0"/>
              </a:spcBef>
              <a:spcAft>
                <a:spcPct val="0"/>
              </a:spcAft>
              <a:buFont typeface="Arial" charset="0"/>
              <a:buNone/>
            </a:pPr>
            <a:r>
              <a:rPr lang="en-CA" sz="1600" b="0" dirty="0">
                <a:solidFill>
                  <a:schemeClr val="bg1"/>
                </a:solidFill>
                <a:latin typeface="Roboto" charset="0"/>
                <a:cs typeface="Arial" charset="0"/>
                <a:sym typeface="Roboto" charset="0"/>
              </a:rPr>
              <a:t>  - Dataset : CIFAR-10</a:t>
            </a:r>
          </a:p>
        </p:txBody>
      </p:sp>
      <p:pic>
        <p:nvPicPr>
          <p:cNvPr id="51201" name="Picture 1"/>
          <p:cNvPicPr>
            <a:picLocks noChangeAspect="1" noChangeArrowheads="1"/>
          </p:cNvPicPr>
          <p:nvPr/>
        </p:nvPicPr>
        <p:blipFill>
          <a:blip r:embed="rId6"/>
          <a:srcRect/>
          <a:stretch>
            <a:fillRect/>
          </a:stretch>
        </p:blipFill>
        <p:spPr bwMode="auto">
          <a:xfrm>
            <a:off x="3482749" y="3696494"/>
            <a:ext cx="5105400" cy="815975"/>
          </a:xfrm>
          <a:prstGeom prst="rect">
            <a:avLst/>
          </a:prstGeom>
          <a:noFill/>
          <a:ln w="9525">
            <a:noFill/>
            <a:miter lim="800000"/>
            <a:headEnd/>
            <a:tailEnd/>
          </a:ln>
        </p:spPr>
      </p:pic>
      <p:sp>
        <p:nvSpPr>
          <p:cNvPr id="24" name="Google Shape;317;p39"/>
          <p:cNvSpPr txBox="1">
            <a:spLocks noGrp="1"/>
          </p:cNvSpPr>
          <p:nvPr>
            <p:ph type="body" idx="1"/>
          </p:nvPr>
        </p:nvSpPr>
        <p:spPr bwMode="auto">
          <a:xfrm>
            <a:off x="4419600" y="1581150"/>
            <a:ext cx="47244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Equations it try to solve</a:t>
            </a:r>
          </a:p>
        </p:txBody>
      </p:sp>
      <p:pic>
        <p:nvPicPr>
          <p:cNvPr id="17" name="Picture 4"/>
          <p:cNvPicPr>
            <a:picLocks noChangeAspect="1" noChangeArrowheads="1"/>
          </p:cNvPicPr>
          <p:nvPr/>
        </p:nvPicPr>
        <p:blipFill>
          <a:blip r:embed="rId7"/>
          <a:srcRect/>
          <a:stretch>
            <a:fillRect/>
          </a:stretch>
        </p:blipFill>
        <p:spPr bwMode="auto">
          <a:xfrm>
            <a:off x="3671888" y="2686504"/>
            <a:ext cx="4502150" cy="1166813"/>
          </a:xfrm>
          <a:prstGeom prst="rect">
            <a:avLst/>
          </a:prstGeom>
          <a:noFill/>
          <a:ln w="9525">
            <a:noFill/>
            <a:miter lim="800000"/>
            <a:headEnd/>
            <a:tailEnd/>
          </a:ln>
        </p:spPr>
      </p:pic>
      <p:pic>
        <p:nvPicPr>
          <p:cNvPr id="2" name="DLBNNOAF">
            <a:hlinkClick r:id="" action="ppaction://media"/>
            <a:extLst>
              <a:ext uri="{FF2B5EF4-FFF2-40B4-BE49-F238E27FC236}">
                <a16:creationId xmlns:a16="http://schemas.microsoft.com/office/drawing/2014/main" id="{37B8A54C-BB69-46C9-CE94-1AB4D218021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2397"/>
    </mc:Choice>
    <mc:Fallback xmlns="">
      <p:transition spd="slow" advTm="132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3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53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Deep Learning Binary Neural Network on an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Pre-trained weights from training are binarized and Stored in BRAM</a:t>
            </a:r>
            <a:endParaRPr lang="en-CA" sz="1900">
              <a:latin typeface="Roboto" charset="0"/>
              <a:cs typeface="Arial" charset="0"/>
              <a:sym typeface="Roboto" charset="0"/>
            </a:endParaRPr>
          </a:p>
        </p:txBody>
      </p:sp>
      <p:sp>
        <p:nvSpPr>
          <p:cNvPr id="24" name="TextBox 23"/>
          <p:cNvSpPr txBox="1">
            <a:spLocks noChangeArrowheads="1"/>
          </p:cNvSpPr>
          <p:nvPr/>
        </p:nvSpPr>
        <p:spPr bwMode="auto">
          <a:xfrm>
            <a:off x="3771900" y="3971925"/>
            <a:ext cx="1600200" cy="430213"/>
          </a:xfrm>
          <a:prstGeom prst="rect">
            <a:avLst/>
          </a:prstGeom>
          <a:noFill/>
          <a:ln w="9525">
            <a:noFill/>
            <a:miter lim="800000"/>
            <a:headEnd/>
            <a:tailEnd/>
          </a:ln>
        </p:spPr>
        <p:txBody>
          <a:bodyPr>
            <a:spAutoFit/>
          </a:bodyPr>
          <a:lstStyle/>
          <a:p>
            <a:pPr>
              <a:buClr>
                <a:srgbClr val="000000"/>
              </a:buClr>
              <a:buFont typeface="Arial" charset="0"/>
              <a:buNone/>
            </a:pPr>
            <a:r>
              <a:rPr lang="en-US" sz="800" b="1" dirty="0">
                <a:latin typeface="Roboto" charset="0"/>
              </a:rPr>
              <a:t>Figure : First Hidden layer</a:t>
            </a:r>
            <a:endParaRPr lang="en-US" sz="800" dirty="0">
              <a:latin typeface="Roboto" charset="0"/>
            </a:endParaRPr>
          </a:p>
          <a:p>
            <a:pPr>
              <a:buClr>
                <a:srgbClr val="000000"/>
              </a:buClr>
              <a:buFont typeface="Arial" charset="0"/>
              <a:buNone/>
            </a:pPr>
            <a:endParaRPr lang="en-US" dirty="0"/>
          </a:p>
        </p:txBody>
      </p:sp>
      <p:pic>
        <p:nvPicPr>
          <p:cNvPr id="48134" name="Picture 6"/>
          <p:cNvPicPr>
            <a:picLocks noChangeAspect="1" noChangeArrowheads="1"/>
          </p:cNvPicPr>
          <p:nvPr/>
        </p:nvPicPr>
        <p:blipFill>
          <a:blip r:embed="rId6"/>
          <a:srcRect/>
          <a:stretch>
            <a:fillRect/>
          </a:stretch>
        </p:blipFill>
        <p:spPr bwMode="auto">
          <a:xfrm>
            <a:off x="2239963" y="2016125"/>
            <a:ext cx="3886200" cy="1765300"/>
          </a:xfrm>
          <a:prstGeom prst="rect">
            <a:avLst/>
          </a:prstGeom>
          <a:noFill/>
          <a:ln w="9525">
            <a:noFill/>
            <a:miter lim="800000"/>
            <a:headEnd/>
            <a:tailEnd/>
          </a:ln>
        </p:spPr>
      </p:pic>
      <p:pic>
        <p:nvPicPr>
          <p:cNvPr id="3" name="Slide 9">
            <a:hlinkClick r:id="" action="ppaction://media"/>
            <a:extLst>
              <a:ext uri="{FF2B5EF4-FFF2-40B4-BE49-F238E27FC236}">
                <a16:creationId xmlns:a16="http://schemas.microsoft.com/office/drawing/2014/main" id="{E77D4A8E-BE1E-6132-46A3-C73CA4D4C42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5375"/>
    </mc:Choice>
    <mc:Fallback xmlns="">
      <p:transition spd="slow" advTm="45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Grey Corporate 2012">
  <a:themeElements>
    <a:clrScheme name="BlackTurquoise">
      <a:dk1>
        <a:srgbClr val="009DAC"/>
      </a:dk1>
      <a:lt1>
        <a:srgbClr val="141313"/>
      </a:lt1>
      <a:dk2>
        <a:srgbClr val="141313"/>
      </a:dk2>
      <a:lt2>
        <a:srgbClr val="009DAC"/>
      </a:lt2>
      <a:accent1>
        <a:srgbClr val="141313"/>
      </a:accent1>
      <a:accent2>
        <a:srgbClr val="009DAC"/>
      </a:accent2>
      <a:accent3>
        <a:srgbClr val="6C706F"/>
      </a:accent3>
      <a:accent4>
        <a:srgbClr val="0D0D0D"/>
      </a:accent4>
      <a:accent5>
        <a:srgbClr val="FFFFFE"/>
      </a:accent5>
      <a:accent6>
        <a:srgbClr val="FFFFFE"/>
      </a:accent6>
      <a:hlink>
        <a:srgbClr val="0D0D0D"/>
      </a:hlink>
      <a:folHlink>
        <a:srgbClr val="0D0D0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2061</TotalTime>
  <Words>4765</Words>
  <Application>Microsoft Office PowerPoint</Application>
  <PresentationFormat>On-screen Show (16:9)</PresentationFormat>
  <Paragraphs>418</Paragraphs>
  <Slides>24</Slides>
  <Notes>24</Notes>
  <HiddenSlides>0</HiddenSlides>
  <MMClips>26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Roboto Medium</vt:lpstr>
      <vt:lpstr>Roboto</vt:lpstr>
      <vt:lpstr>Times New Roman</vt:lpstr>
      <vt:lpstr>Grey Corporate 2012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Sonia</dc:creator>
  <cp:lastModifiedBy>towhid islam</cp:lastModifiedBy>
  <cp:revision>89</cp:revision>
  <dcterms:modified xsi:type="dcterms:W3CDTF">2023-12-04T21:12:26Z</dcterms:modified>
</cp:coreProperties>
</file>